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6.xml" ContentType="application/vnd.openxmlformats-officedocument.presentationml.notesSlide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73" r:id="rId2"/>
    <p:sldId id="384" r:id="rId3"/>
    <p:sldId id="281" r:id="rId4"/>
    <p:sldId id="387" r:id="rId5"/>
    <p:sldId id="386" r:id="rId6"/>
    <p:sldId id="385" r:id="rId7"/>
    <p:sldId id="348" r:id="rId8"/>
    <p:sldId id="350" r:id="rId9"/>
    <p:sldId id="388" r:id="rId10"/>
    <p:sldId id="355" r:id="rId11"/>
    <p:sldId id="389" r:id="rId12"/>
    <p:sldId id="390" r:id="rId13"/>
    <p:sldId id="359" r:id="rId14"/>
    <p:sldId id="391" r:id="rId15"/>
    <p:sldId id="361" r:id="rId16"/>
    <p:sldId id="403" r:id="rId17"/>
    <p:sldId id="404" r:id="rId18"/>
    <p:sldId id="362" r:id="rId19"/>
    <p:sldId id="363" r:id="rId20"/>
    <p:sldId id="364" r:id="rId21"/>
    <p:sldId id="405" r:id="rId22"/>
    <p:sldId id="366" r:id="rId23"/>
    <p:sldId id="406" r:id="rId24"/>
    <p:sldId id="367" r:id="rId25"/>
    <p:sldId id="407" r:id="rId26"/>
    <p:sldId id="408" r:id="rId27"/>
    <p:sldId id="392" r:id="rId28"/>
    <p:sldId id="409" r:id="rId29"/>
    <p:sldId id="402" r:id="rId30"/>
    <p:sldId id="373" r:id="rId31"/>
    <p:sldId id="410" r:id="rId32"/>
    <p:sldId id="372" r:id="rId33"/>
    <p:sldId id="411" r:id="rId34"/>
    <p:sldId id="412" r:id="rId35"/>
    <p:sldId id="375" r:id="rId36"/>
    <p:sldId id="376" r:id="rId37"/>
    <p:sldId id="378" r:id="rId38"/>
    <p:sldId id="379" r:id="rId39"/>
    <p:sldId id="380" r:id="rId40"/>
    <p:sldId id="381" r:id="rId41"/>
    <p:sldId id="290" r:id="rId42"/>
    <p:sldId id="413" r:id="rId43"/>
    <p:sldId id="327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3C98D16-A9A1-F44A-8C38-5BE577997501}">
          <p14:sldIdLst>
            <p14:sldId id="273"/>
          </p14:sldIdLst>
        </p14:section>
        <p14:section name="Intro" id="{EE8FD0CF-A25F-A540-8B94-CDB611F048E6}">
          <p14:sldIdLst>
            <p14:sldId id="384"/>
            <p14:sldId id="281"/>
            <p14:sldId id="387"/>
            <p14:sldId id="386"/>
            <p14:sldId id="385"/>
          </p14:sldIdLst>
        </p14:section>
        <p14:section name="Pairwise alignment" id="{D9EBD24D-C993-DF4D-8056-9B6F3711C244}">
          <p14:sldIdLst>
            <p14:sldId id="348"/>
            <p14:sldId id="350"/>
            <p14:sldId id="388"/>
            <p14:sldId id="355"/>
            <p14:sldId id="389"/>
            <p14:sldId id="390"/>
            <p14:sldId id="359"/>
            <p14:sldId id="391"/>
            <p14:sldId id="361"/>
            <p14:sldId id="403"/>
          </p14:sldIdLst>
        </p14:section>
        <p14:section name="Evolution" id="{F77715A2-7F68-1943-9841-CEFF63F5B99D}">
          <p14:sldIdLst>
            <p14:sldId id="404"/>
            <p14:sldId id="362"/>
            <p14:sldId id="363"/>
            <p14:sldId id="364"/>
            <p14:sldId id="405"/>
            <p14:sldId id="366"/>
            <p14:sldId id="406"/>
            <p14:sldId id="367"/>
            <p14:sldId id="407"/>
            <p14:sldId id="408"/>
            <p14:sldId id="392"/>
            <p14:sldId id="409"/>
            <p14:sldId id="402"/>
          </p14:sldIdLst>
        </p14:section>
        <p14:section name="Homology" id="{13B8AA30-F402-0145-A21E-655676AEB9A9}">
          <p14:sldIdLst>
            <p14:sldId id="373"/>
            <p14:sldId id="410"/>
            <p14:sldId id="372"/>
            <p14:sldId id="411"/>
            <p14:sldId id="412"/>
            <p14:sldId id="375"/>
            <p14:sldId id="376"/>
            <p14:sldId id="378"/>
            <p14:sldId id="379"/>
            <p14:sldId id="380"/>
            <p14:sldId id="381"/>
          </p14:sldIdLst>
        </p14:section>
        <p14:section name="Interpretation and use-cases" id="{3AE20213-979D-1044-91EC-DAFDA7639516}">
          <p14:sldIdLst>
            <p14:sldId id="290"/>
            <p14:sldId id="413"/>
          </p14:sldIdLst>
        </p14:section>
        <p14:section name="Wrap-up" id="{80891B87-8133-D248-8604-8B3622D470A1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045E"/>
    <a:srgbClr val="023E8A"/>
    <a:srgbClr val="0077B6"/>
    <a:srgbClr val="0096C7"/>
    <a:srgbClr val="00B4D8"/>
    <a:srgbClr val="48CAE4"/>
    <a:srgbClr val="281400"/>
    <a:srgbClr val="6A3A00"/>
    <a:srgbClr val="EA8A00"/>
    <a:srgbClr val="F5A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86"/>
    <p:restoredTop sz="94686"/>
  </p:normalViewPr>
  <p:slideViewPr>
    <p:cSldViewPr snapToGrid="0" snapToObjects="1">
      <p:cViewPr varScale="1">
        <p:scale>
          <a:sx n="85" d="100"/>
          <a:sy n="85" d="100"/>
        </p:scale>
        <p:origin x="200" y="5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41D75-6DAC-5E43-82AA-FB81D98FBCB4}" type="datetimeFigureOut">
              <a:rPr lang="pl-PL" smtClean="0"/>
              <a:t>16.10.2025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846A2-1F19-E849-9A65-5F64EFB76B4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708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BA07F-32BD-62D7-AAB8-4475D5301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B56EF80-4F5B-EECA-DCD3-96A2896F1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F1DB47A5-FB9A-02F1-0FF9-D4E6C8302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AA4DDDB-DC10-18B1-614B-E90905124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103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1746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CDF20-3166-7B30-2E46-3B2DE72C3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AFD1C0D-A259-3B3B-D630-822E1EBB8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936A30E8-6DF1-3BD2-4E5B-8E136929A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BB1A22C-6970-FEEB-6893-FB56B44973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643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9F963-D577-4CBD-E4B6-16030C6B3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59E473C-92E5-DB68-6E54-DE4FDAF72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D01B774-7627-3691-2EFB-112487953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C9DA626-0981-DA26-D4A8-4D9726E6E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2764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8C55D-17F3-D6DC-C4A0-17C15A28C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F5D06BF-7C00-807F-9730-B03605E54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D07D3E6B-5926-BA78-BFA0-DFAB84DBC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800D0B9-1DF6-75A6-9D6A-EBA16BACF4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53990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892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6.svg"/><Relationship Id="rId10" Type="http://schemas.openxmlformats.org/officeDocument/2006/relationships/image" Target="../media/image22.png"/><Relationship Id="rId4" Type="http://schemas.openxmlformats.org/officeDocument/2006/relationships/customXml" Target="../ink/ink9.xml"/><Relationship Id="rId9" Type="http://schemas.openxmlformats.org/officeDocument/2006/relationships/image" Target="../media/image21.sv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32.png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6.svg"/><Relationship Id="rId10" Type="http://schemas.openxmlformats.org/officeDocument/2006/relationships/image" Target="../media/image22.png"/><Relationship Id="rId4" Type="http://schemas.openxmlformats.org/officeDocument/2006/relationships/customXml" Target="../ink/ink10.xml"/><Relationship Id="rId9" Type="http://schemas.openxmlformats.org/officeDocument/2006/relationships/image" Target="../media/image21.sv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34.png"/><Relationship Id="rId2" Type="http://schemas.openxmlformats.org/officeDocument/2006/relationships/image" Target="../media/image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6.svg"/><Relationship Id="rId10" Type="http://schemas.openxmlformats.org/officeDocument/2006/relationships/image" Target="../media/image22.png"/><Relationship Id="rId4" Type="http://schemas.openxmlformats.org/officeDocument/2006/relationships/customXml" Target="../ink/ink11.xml"/><Relationship Id="rId9" Type="http://schemas.openxmlformats.org/officeDocument/2006/relationships/image" Target="../media/image21.sv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6.svg"/><Relationship Id="rId10" Type="http://schemas.openxmlformats.org/officeDocument/2006/relationships/image" Target="../media/image22.png"/><Relationship Id="rId4" Type="http://schemas.openxmlformats.org/officeDocument/2006/relationships/customXml" Target="../ink/ink12.xml"/><Relationship Id="rId9" Type="http://schemas.openxmlformats.org/officeDocument/2006/relationships/image" Target="../media/image21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6.svg"/><Relationship Id="rId10" Type="http://schemas.openxmlformats.org/officeDocument/2006/relationships/image" Target="../media/image22.png"/><Relationship Id="rId4" Type="http://schemas.openxmlformats.org/officeDocument/2006/relationships/customXml" Target="../ink/ink13.xml"/><Relationship Id="rId9" Type="http://schemas.openxmlformats.org/officeDocument/2006/relationships/image" Target="../media/image21.sv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6.svg"/><Relationship Id="rId10" Type="http://schemas.openxmlformats.org/officeDocument/2006/relationships/image" Target="../media/image22.png"/><Relationship Id="rId4" Type="http://schemas.openxmlformats.org/officeDocument/2006/relationships/customXml" Target="../ink/ink14.xml"/><Relationship Id="rId9" Type="http://schemas.openxmlformats.org/officeDocument/2006/relationships/image" Target="../media/image21.svg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18" Type="http://schemas.openxmlformats.org/officeDocument/2006/relationships/image" Target="../media/image37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36.png"/><Relationship Id="rId2" Type="http://schemas.openxmlformats.org/officeDocument/2006/relationships/image" Target="../media/image7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6.svg"/><Relationship Id="rId10" Type="http://schemas.openxmlformats.org/officeDocument/2006/relationships/image" Target="../media/image22.png"/><Relationship Id="rId19" Type="http://schemas.openxmlformats.org/officeDocument/2006/relationships/image" Target="../media/image38.png"/><Relationship Id="rId4" Type="http://schemas.openxmlformats.org/officeDocument/2006/relationships/customXml" Target="../ink/ink15.xml"/><Relationship Id="rId9" Type="http://schemas.openxmlformats.org/officeDocument/2006/relationships/image" Target="../media/image21.sv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2" Type="http://schemas.openxmlformats.org/officeDocument/2006/relationships/customXml" Target="../ink/ink16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2" Type="http://schemas.openxmlformats.org/officeDocument/2006/relationships/customXml" Target="../ink/ink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customXml" Target="../ink/ink19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18" Type="http://schemas.openxmlformats.org/officeDocument/2006/relationships/hyperlink" Target="https://www.sciencedirect.com/topics/biochemistry-genetics-and-molecular-biology/mutation-rate" TargetMode="External"/><Relationship Id="rId3" Type="http://schemas.openxmlformats.org/officeDocument/2006/relationships/image" Target="../media/image4.png"/><Relationship Id="rId21" Type="http://schemas.openxmlformats.org/officeDocument/2006/relationships/image" Target="../media/image46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17" Type="http://schemas.openxmlformats.org/officeDocument/2006/relationships/hyperlink" Target="https://www.nature.com/scitable/topicpage/antibiotic-resistance-mutation-rates-and-mrsa-28360/" TargetMode="External"/><Relationship Id="rId2" Type="http://schemas.openxmlformats.org/officeDocument/2006/relationships/customXml" Target="../ink/ink20.xml"/><Relationship Id="rId16" Type="http://schemas.openxmlformats.org/officeDocument/2006/relationships/hyperlink" Target="https://en.wikipedia.org/wiki/Gerald_Crabtree" TargetMode="External"/><Relationship Id="rId20" Type="http://schemas.openxmlformats.org/officeDocument/2006/relationships/hyperlink" Target="https://arxiv.org/abs/1603.0663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hyperlink" Target="https://www.pnas.org/doi/10.1073/pnas.1210309109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2" Type="http://schemas.openxmlformats.org/officeDocument/2006/relationships/customXml" Target="../ink/ink22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2" Type="http://schemas.openxmlformats.org/officeDocument/2006/relationships/customXml" Target="../ink/ink25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0.svg"/><Relationship Id="rId3" Type="http://schemas.openxmlformats.org/officeDocument/2006/relationships/image" Target="../media/image4.png"/><Relationship Id="rId7" Type="http://schemas.openxmlformats.org/officeDocument/2006/relationships/image" Target="../media/image21.svg"/><Relationship Id="rId12" Type="http://schemas.openxmlformats.org/officeDocument/2006/relationships/image" Target="../media/image39.png"/><Relationship Id="rId17" Type="http://schemas.openxmlformats.org/officeDocument/2006/relationships/image" Target="../media/image50.png"/><Relationship Id="rId2" Type="http://schemas.openxmlformats.org/officeDocument/2006/relationships/customXml" Target="../ink/ink28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26" Type="http://schemas.openxmlformats.org/officeDocument/2006/relationships/image" Target="../media/image13.png"/><Relationship Id="rId3" Type="http://schemas.openxmlformats.org/officeDocument/2006/relationships/customXml" Target="../ink/ink2.xml"/><Relationship Id="rId21" Type="http://schemas.openxmlformats.org/officeDocument/2006/relationships/image" Target="../media/image8.svg"/><Relationship Id="rId17" Type="http://schemas.openxmlformats.org/officeDocument/2006/relationships/image" Target="../media/image18.png"/><Relationship Id="rId25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20" Type="http://schemas.openxmlformats.org/officeDocument/2006/relationships/image" Target="../media/image7.png"/><Relationship Id="rId29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1.png"/><Relationship Id="rId23" Type="http://schemas.openxmlformats.org/officeDocument/2006/relationships/image" Target="../media/image10.svg"/><Relationship Id="rId28" Type="http://schemas.openxmlformats.org/officeDocument/2006/relationships/image" Target="../media/image15.png"/><Relationship Id="rId19" Type="http://schemas.openxmlformats.org/officeDocument/2006/relationships/image" Target="../media/image6.svg"/><Relationship Id="rId22" Type="http://schemas.openxmlformats.org/officeDocument/2006/relationships/image" Target="../media/image9.png"/><Relationship Id="rId27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1.sv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2.svg"/><Relationship Id="rId14" Type="http://schemas.openxmlformats.org/officeDocument/2006/relationships/customXml" Target="../ink/ink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1.sv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2.svg"/><Relationship Id="rId14" Type="http://schemas.openxmlformats.org/officeDocument/2006/relationships/customXml" Target="../ink/ink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1.sv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2.svg"/><Relationship Id="rId14" Type="http://schemas.openxmlformats.org/officeDocument/2006/relationships/customXml" Target="../ink/ink3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17" Type="http://schemas.openxmlformats.org/officeDocument/2006/relationships/image" Target="../media/image57.png"/><Relationship Id="rId2" Type="http://schemas.openxmlformats.org/officeDocument/2006/relationships/image" Target="../media/image9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1.sv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2.svg"/><Relationship Id="rId14" Type="http://schemas.openxmlformats.org/officeDocument/2006/relationships/customXml" Target="../ink/ink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svg"/><Relationship Id="rId18" Type="http://schemas.openxmlformats.org/officeDocument/2006/relationships/image" Target="../media/image60.pn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17" Type="http://schemas.openxmlformats.org/officeDocument/2006/relationships/image" Target="../media/image59.png"/><Relationship Id="rId2" Type="http://schemas.openxmlformats.org/officeDocument/2006/relationships/image" Target="../media/image9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1.sv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2.svg"/><Relationship Id="rId14" Type="http://schemas.openxmlformats.org/officeDocument/2006/relationships/customXml" Target="../ink/ink3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1.sv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2.svg"/><Relationship Id="rId14" Type="http://schemas.openxmlformats.org/officeDocument/2006/relationships/customXml" Target="../ink/ink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1.sv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2.svg"/><Relationship Id="rId14" Type="http://schemas.openxmlformats.org/officeDocument/2006/relationships/customXml" Target="../ink/ink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1.sv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2.svg"/><Relationship Id="rId14" Type="http://schemas.openxmlformats.org/officeDocument/2006/relationships/customXml" Target="../ink/ink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6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1.sv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2.svg"/><Relationship Id="rId14" Type="http://schemas.openxmlformats.org/officeDocument/2006/relationships/customXml" Target="../ink/ink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1.sv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2.svg"/><Relationship Id="rId14" Type="http://schemas.openxmlformats.org/officeDocument/2006/relationships/customXml" Target="../ink/ink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3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2.svg"/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12" Type="http://schemas.openxmlformats.org/officeDocument/2006/relationships/image" Target="../media/image5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21.sv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12.svg"/><Relationship Id="rId14" Type="http://schemas.openxmlformats.org/officeDocument/2006/relationships/customXml" Target="../ink/ink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.svg"/><Relationship Id="rId3" Type="http://schemas.openxmlformats.org/officeDocument/2006/relationships/image" Target="../media/image350.png"/><Relationship Id="rId7" Type="http://schemas.openxmlformats.org/officeDocument/2006/relationships/image" Target="../media/image21.svg"/><Relationship Id="rId12" Type="http://schemas.openxmlformats.org/officeDocument/2006/relationships/image" Target="../media/image13.png"/><Relationship Id="rId17" Type="http://schemas.openxmlformats.org/officeDocument/2006/relationships/image" Target="../media/image64.png"/><Relationship Id="rId2" Type="http://schemas.openxmlformats.org/officeDocument/2006/relationships/customXml" Target="../ink/ink40.xml"/><Relationship Id="rId16" Type="http://schemas.openxmlformats.org/officeDocument/2006/relationships/hyperlink" Target="https://blast.ncbi.nlm.nih.gov/Blast.cgi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63.svg"/><Relationship Id="rId1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4.svg"/><Relationship Id="rId3" Type="http://schemas.openxmlformats.org/officeDocument/2006/relationships/image" Target="../media/image53.png"/><Relationship Id="rId7" Type="http://schemas.openxmlformats.org/officeDocument/2006/relationships/image" Target="../media/image21.svg"/><Relationship Id="rId12" Type="http://schemas.openxmlformats.org/officeDocument/2006/relationships/image" Target="../media/image13.png"/><Relationship Id="rId17" Type="http://schemas.openxmlformats.org/officeDocument/2006/relationships/image" Target="../media/image65.png"/><Relationship Id="rId2" Type="http://schemas.openxmlformats.org/officeDocument/2006/relationships/customXml" Target="../ink/ink41.xml"/><Relationship Id="rId16" Type="http://schemas.openxmlformats.org/officeDocument/2006/relationships/hyperlink" Target="https://search.foldseek.com/search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2.svg"/><Relationship Id="rId5" Type="http://schemas.openxmlformats.org/officeDocument/2006/relationships/image" Target="../media/image10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63.svg"/><Relationship Id="rId1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svg"/><Relationship Id="rId18" Type="http://schemas.openxmlformats.org/officeDocument/2006/relationships/image" Target="../media/image13.png"/><Relationship Id="rId3" Type="http://schemas.openxmlformats.org/officeDocument/2006/relationships/image" Target="../media/image66.png"/><Relationship Id="rId21" Type="http://schemas.openxmlformats.org/officeDocument/2006/relationships/image" Target="../media/image16.svg"/><Relationship Id="rId7" Type="http://schemas.openxmlformats.org/officeDocument/2006/relationships/customXml" Target="../ink/ink42.xml"/><Relationship Id="rId12" Type="http://schemas.openxmlformats.org/officeDocument/2006/relationships/image" Target="../media/image70.png"/><Relationship Id="rId17" Type="http://schemas.openxmlformats.org/officeDocument/2006/relationships/image" Target="../media/image12.svg"/><Relationship Id="rId25" Type="http://schemas.openxmlformats.org/officeDocument/2006/relationships/image" Target="../media/image7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svg"/><Relationship Id="rId11" Type="http://schemas.openxmlformats.org/officeDocument/2006/relationships/image" Target="../media/image21.svg"/><Relationship Id="rId24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8.svg"/><Relationship Id="rId23" Type="http://schemas.openxmlformats.org/officeDocument/2006/relationships/image" Target="../media/image73.svg"/><Relationship Id="rId10" Type="http://schemas.openxmlformats.org/officeDocument/2006/relationships/image" Target="../media/image20.png"/><Relationship Id="rId19" Type="http://schemas.openxmlformats.org/officeDocument/2006/relationships/image" Target="../media/image14.svg"/><Relationship Id="rId4" Type="http://schemas.openxmlformats.org/officeDocument/2006/relationships/image" Target="../media/image67.svg"/><Relationship Id="rId9" Type="http://schemas.openxmlformats.org/officeDocument/2006/relationships/image" Target="../media/image350.png"/><Relationship Id="rId14" Type="http://schemas.openxmlformats.org/officeDocument/2006/relationships/image" Target="../media/image7.png"/><Relationship Id="rId2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4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5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6.svg"/><Relationship Id="rId10" Type="http://schemas.openxmlformats.org/officeDocument/2006/relationships/image" Target="../media/image22.png"/><Relationship Id="rId4" Type="http://schemas.openxmlformats.org/officeDocument/2006/relationships/customXml" Target="../ink/ink6.xml"/><Relationship Id="rId9" Type="http://schemas.openxmlformats.org/officeDocument/2006/relationships/image" Target="../media/image21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1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25.png"/><Relationship Id="rId2" Type="http://schemas.openxmlformats.org/officeDocument/2006/relationships/image" Target="../media/image7.pn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6.svg"/><Relationship Id="rId10" Type="http://schemas.openxmlformats.org/officeDocument/2006/relationships/image" Target="../media/image22.png"/><Relationship Id="rId4" Type="http://schemas.openxmlformats.org/officeDocument/2006/relationships/customXml" Target="../ink/ink7.xml"/><Relationship Id="rId9" Type="http://schemas.openxmlformats.org/officeDocument/2006/relationships/image" Target="../media/image21.sv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4.sv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28.png"/><Relationship Id="rId2" Type="http://schemas.openxmlformats.org/officeDocument/2006/relationships/image" Target="../media/image7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6.svg"/><Relationship Id="rId10" Type="http://schemas.openxmlformats.org/officeDocument/2006/relationships/image" Target="../media/image22.png"/><Relationship Id="rId4" Type="http://schemas.openxmlformats.org/officeDocument/2006/relationships/customXml" Target="../ink/ink8.xml"/><Relationship Id="rId9" Type="http://schemas.openxmlformats.org/officeDocument/2006/relationships/image" Target="../media/image21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ideo 5" title="Papugą na zewnątrz">
            <a:hlinkClick r:id="" action="ppaction://media"/>
            <a:extLst>
              <a:ext uri="{FF2B5EF4-FFF2-40B4-BE49-F238E27FC236}">
                <a16:creationId xmlns:a16="http://schemas.microsoft.com/office/drawing/2014/main" id="{9296C74E-1247-4F1E-240B-F11A938EE1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Tytuł 66">
            <a:extLst>
              <a:ext uri="{FF2B5EF4-FFF2-40B4-BE49-F238E27FC236}">
                <a16:creationId xmlns:a16="http://schemas.microsoft.com/office/drawing/2014/main" id="{EE061663-E749-E0E1-4E33-2D34D9DF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3628"/>
            <a:ext cx="12192000" cy="885372"/>
          </a:xfrm>
          <a:ln>
            <a:noFill/>
          </a:ln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    </a:t>
            </a:r>
            <a:r>
              <a:rPr lang="pl-PL" dirty="0" err="1">
                <a:solidFill>
                  <a:schemeClr val="bg1"/>
                </a:solidFill>
              </a:rPr>
              <a:t>Pairwise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sequence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alignment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Dowolny kształt 8">
            <a:extLst>
              <a:ext uri="{FF2B5EF4-FFF2-40B4-BE49-F238E27FC236}">
                <a16:creationId xmlns:a16="http://schemas.microsoft.com/office/drawing/2014/main" id="{A0EE0147-A031-294F-0199-E52EE9294D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276168 w 12192000"/>
              <a:gd name="connsiteY0" fmla="*/ 2543629 h 6858000"/>
              <a:gd name="connsiteX1" fmla="*/ 2128603 w 12192000"/>
              <a:gd name="connsiteY1" fmla="*/ 2691194 h 6858000"/>
              <a:gd name="connsiteX2" fmla="*/ 2128603 w 12192000"/>
              <a:gd name="connsiteY2" fmla="*/ 3281436 h 6858000"/>
              <a:gd name="connsiteX3" fmla="*/ 2276168 w 12192000"/>
              <a:gd name="connsiteY3" fmla="*/ 3429001 h 6858000"/>
              <a:gd name="connsiteX4" fmla="*/ 9670992 w 12192000"/>
              <a:gd name="connsiteY4" fmla="*/ 3429001 h 6858000"/>
              <a:gd name="connsiteX5" fmla="*/ 9818557 w 12192000"/>
              <a:gd name="connsiteY5" fmla="*/ 3281436 h 6858000"/>
              <a:gd name="connsiteX6" fmla="*/ 9818557 w 12192000"/>
              <a:gd name="connsiteY6" fmla="*/ 2691194 h 6858000"/>
              <a:gd name="connsiteX7" fmla="*/ 9670992 w 12192000"/>
              <a:gd name="connsiteY7" fmla="*/ 254362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2276168" y="2543629"/>
                </a:moveTo>
                <a:cubicBezTo>
                  <a:pt x="2194670" y="2543629"/>
                  <a:pt x="2128603" y="2609696"/>
                  <a:pt x="2128603" y="2691194"/>
                </a:cubicBezTo>
                <a:lnTo>
                  <a:pt x="2128603" y="3281436"/>
                </a:lnTo>
                <a:cubicBezTo>
                  <a:pt x="2128603" y="3362934"/>
                  <a:pt x="2194670" y="3429001"/>
                  <a:pt x="2276168" y="3429001"/>
                </a:cubicBezTo>
                <a:lnTo>
                  <a:pt x="9670992" y="3429001"/>
                </a:lnTo>
                <a:cubicBezTo>
                  <a:pt x="9752490" y="3429001"/>
                  <a:pt x="9818557" y="3362934"/>
                  <a:pt x="9818557" y="3281436"/>
                </a:cubicBezTo>
                <a:lnTo>
                  <a:pt x="9818557" y="2691194"/>
                </a:lnTo>
                <a:cubicBezTo>
                  <a:pt x="9818557" y="2609696"/>
                  <a:pt x="9752490" y="2543629"/>
                  <a:pt x="9670992" y="254362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81" name="Tytuł 66">
            <a:extLst>
              <a:ext uri="{FF2B5EF4-FFF2-40B4-BE49-F238E27FC236}">
                <a16:creationId xmlns:a16="http://schemas.microsoft.com/office/drawing/2014/main" id="{EAEEA269-9EB5-3D28-CFBA-FBBE2FF5286E}"/>
              </a:ext>
            </a:extLst>
          </p:cNvPr>
          <p:cNvSpPr txBox="1">
            <a:spLocks/>
          </p:cNvSpPr>
          <p:nvPr/>
        </p:nvSpPr>
        <p:spPr>
          <a:xfrm>
            <a:off x="0" y="5032827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82" name="Tytuł 66">
            <a:extLst>
              <a:ext uri="{FF2B5EF4-FFF2-40B4-BE49-F238E27FC236}">
                <a16:creationId xmlns:a16="http://schemas.microsoft.com/office/drawing/2014/main" id="{4A68744A-28E0-02FA-3385-A763D8F6DB5C}"/>
              </a:ext>
            </a:extLst>
          </p:cNvPr>
          <p:cNvSpPr txBox="1">
            <a:spLocks/>
          </p:cNvSpPr>
          <p:nvPr/>
        </p:nvSpPr>
        <p:spPr>
          <a:xfrm>
            <a:off x="0" y="5581649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  <p:pic>
        <p:nvPicPr>
          <p:cNvPr id="12" name="Grafika 11" descr="Ethernet z wypełnieniem pełnym">
            <a:extLst>
              <a:ext uri="{FF2B5EF4-FFF2-40B4-BE49-F238E27FC236}">
                <a16:creationId xmlns:a16="http://schemas.microsoft.com/office/drawing/2014/main" id="{E5C2C8FA-CA26-FD7F-1F81-6D1EBDC2FB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6092" y="25291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927907-58F4-D684-0403-ED85E0600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5419F4A-2F91-DA00-8BDE-E0A910B250DC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C9D7E8AB-66CC-90A8-26C2-A10BBBC2E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02A64250-28ED-C3FD-E7B9-4F192888321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Smith</a:t>
            </a:r>
            <a:r>
              <a:rPr lang="pl-PL" cap="small" spc="300" dirty="0">
                <a:latin typeface="Cambria" panose="02040503050406030204" pitchFamily="18" charset="0"/>
              </a:rPr>
              <a:t>-Waterman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7068782B-D55A-EA50-929B-95E8327F5AF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7068782B-D55A-EA50-929B-95E8327F5A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E7257E5-03E6-BC95-5B0A-B24DBB32EA3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B1DCF22-D72D-ED0C-0C11-9AB9584032D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1D8971A-C508-6420-2CF5-30C6AD6F7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CD06C14-69A0-00DD-CADF-9E92FFC12A5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225756C-D8B7-9B09-62FE-0D5FBE21217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5127273-F42C-C52E-9823-9044D468D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14B5AB6-F115-4E76-5E34-AEDBEEA7E7FE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D84899C-5F9B-07D5-6AE3-9C6CF9A95F81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Linijka z wypełnieniem pełnym">
              <a:extLst>
                <a:ext uri="{FF2B5EF4-FFF2-40B4-BE49-F238E27FC236}">
                  <a16:creationId xmlns:a16="http://schemas.microsoft.com/office/drawing/2014/main" id="{651CA9BA-7B76-8C4F-5A0D-6BDF475B8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541" y="1354313"/>
              <a:ext cx="648000" cy="648000"/>
            </a:xfrm>
            <a:prstGeom prst="rect">
              <a:avLst/>
            </a:prstGeom>
          </p:spPr>
        </p:pic>
      </p:grpSp>
      <p:pic>
        <p:nvPicPr>
          <p:cNvPr id="12" name="Grafika 11" descr="Kameleon z wypełnieniem pełnym">
            <a:extLst>
              <a:ext uri="{FF2B5EF4-FFF2-40B4-BE49-F238E27FC236}">
                <a16:creationId xmlns:a16="http://schemas.microsoft.com/office/drawing/2014/main" id="{7A940FFF-D334-A642-C3FB-FCC1087985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3" name="Grafika 12" descr="Procesor z wypełnieniem pełnym">
            <a:extLst>
              <a:ext uri="{FF2B5EF4-FFF2-40B4-BE49-F238E27FC236}">
                <a16:creationId xmlns:a16="http://schemas.microsoft.com/office/drawing/2014/main" id="{CC146302-A6BC-1DB3-C7D6-5E22E6CAE9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B8155252-2C85-E6B2-A2EC-44FDFAD0AFC1}"/>
              </a:ext>
            </a:extLst>
          </p:cNvPr>
          <p:cNvSpPr/>
          <p:nvPr/>
        </p:nvSpPr>
        <p:spPr>
          <a:xfrm>
            <a:off x="6421976" y="1600200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🎯 Idea: local alignment of subsequences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3E742F6-9AE7-9FE9-983B-C9F13A7DD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72" y="1767597"/>
            <a:ext cx="3845690" cy="384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az 9" descr="Obraz zawierający Czcionka, tekst, pismo odręczne, biały&#10;&#10;Zawartość wygenerowana przez AI może być niepoprawna.">
            <a:extLst>
              <a:ext uri="{FF2B5EF4-FFF2-40B4-BE49-F238E27FC236}">
                <a16:creationId xmlns:a16="http://schemas.microsoft.com/office/drawing/2014/main" id="{F7EA201A-2856-4DC6-2096-F5BD68A2820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0" y="3690442"/>
            <a:ext cx="5119164" cy="21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81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38AE56-F5D0-5C5F-FA80-C4C27CAAE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81F1F9C-CDA0-394F-651E-E7E0BB069026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D6E80548-C6D5-0A91-45DA-F96AB0F5B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269B198E-0414-5F67-2153-0A613F168C4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Smith</a:t>
            </a:r>
            <a:r>
              <a:rPr lang="pl-PL" cap="small" spc="300" dirty="0">
                <a:latin typeface="Cambria" panose="02040503050406030204" pitchFamily="18" charset="0"/>
              </a:rPr>
              <a:t>-Waterman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9F8EA6B-56C8-69E8-461F-B05EC9888D7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9F8EA6B-56C8-69E8-461F-B05EC9888D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49A83F2-247E-F9B9-AC5E-DAFB2B78F8E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B85B36A-EF91-CE63-C30A-B9918AD357D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32FAAB5-87E3-2B27-A3B8-70BDAAC20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FE83214-709B-A029-1F5F-AD20E0AE150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AD35C41-4C0B-CAD7-DF3E-8D0AFA3754F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1A2530F3-E69C-9F8A-DB3B-7DF42E532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6E17CF7-6205-E4C0-A3BA-1245FCF8206F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BC2DC0E-3B90-C6F6-E75C-49304A5B6D41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Linijka z wypełnieniem pełnym">
              <a:extLst>
                <a:ext uri="{FF2B5EF4-FFF2-40B4-BE49-F238E27FC236}">
                  <a16:creationId xmlns:a16="http://schemas.microsoft.com/office/drawing/2014/main" id="{26A1B0B7-82D2-E23C-4063-D9C628817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541" y="1354313"/>
              <a:ext cx="648000" cy="648000"/>
            </a:xfrm>
            <a:prstGeom prst="rect">
              <a:avLst/>
            </a:prstGeom>
          </p:spPr>
        </p:pic>
      </p:grpSp>
      <p:pic>
        <p:nvPicPr>
          <p:cNvPr id="12" name="Grafika 11" descr="Kameleon z wypełnieniem pełnym">
            <a:extLst>
              <a:ext uri="{FF2B5EF4-FFF2-40B4-BE49-F238E27FC236}">
                <a16:creationId xmlns:a16="http://schemas.microsoft.com/office/drawing/2014/main" id="{9AAFAF1C-830D-FBAD-59D0-02494AC5D6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3" name="Grafika 12" descr="Procesor z wypełnieniem pełnym">
            <a:extLst>
              <a:ext uri="{FF2B5EF4-FFF2-40B4-BE49-F238E27FC236}">
                <a16:creationId xmlns:a16="http://schemas.microsoft.com/office/drawing/2014/main" id="{21BA1F56-E418-155A-58B5-E855B95FE59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1F45E28-BFB2-6B3E-1AAE-CE817740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05" y="2572481"/>
            <a:ext cx="10579710" cy="211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 descr="Obraz zawierający tekst, Czcionka, biały, linia&#10;&#10;Zawartość wygenerowana przez AI może być niepoprawna.">
            <a:extLst>
              <a:ext uri="{FF2B5EF4-FFF2-40B4-BE49-F238E27FC236}">
                <a16:creationId xmlns:a16="http://schemas.microsoft.com/office/drawing/2014/main" id="{5BC98ECD-5DC4-245B-9658-0BD6FF4B62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5315" y="4963040"/>
            <a:ext cx="5486400" cy="12700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CC44DC5-D1DB-BAEC-0B32-304A7B8750CC}"/>
              </a:ext>
            </a:extLst>
          </p:cNvPr>
          <p:cNvSpPr/>
          <p:nvPr/>
        </p:nvSpPr>
        <p:spPr>
          <a:xfrm>
            <a:off x="4477397" y="1346380"/>
            <a:ext cx="4282236" cy="95148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TGTTACGG vs GGTTGACTA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025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F5CB0E-3F40-B200-D6AF-1468C1A8B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C5CDADC-A0A4-FAF7-5189-872089F2E34D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20F0969E-B5C9-B3DC-865C-0A76E72E8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1B08F44B-6811-FFE1-275B-6C2718413A5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Smith</a:t>
            </a:r>
            <a:r>
              <a:rPr lang="pl-PL" cap="small" spc="300" dirty="0">
                <a:latin typeface="Cambria" panose="02040503050406030204" pitchFamily="18" charset="0"/>
              </a:rPr>
              <a:t>-Waterman </a:t>
            </a:r>
            <a:r>
              <a:rPr lang="pl-PL" cap="small" spc="300" dirty="0" err="1">
                <a:latin typeface="Cambria" panose="02040503050406030204" pitchFamily="18" charset="0"/>
              </a:rPr>
              <a:t>Algorithm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3DB30BD-2F91-3C34-C7FE-8293F11372E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3DB30BD-2F91-3C34-C7FE-8293F11372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09BD0F0-7290-A04C-5B33-F5AAECAF55E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ABCE09A-1AF6-DDEF-D586-2C57CAE7094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1974C96-59B8-0114-1D82-994936F9C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8B1A472-5BF3-386C-0BA0-B406399A187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946A903-5072-E8EC-FCF0-F5BC5C63A20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337A41E7-6B71-31D6-A708-3088C83AE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7CF3CF6-E35F-9589-2151-A31614DEC526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F27539DF-94C4-B949-955C-D4A2740DCEA9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Linijka z wypełnieniem pełnym">
              <a:extLst>
                <a:ext uri="{FF2B5EF4-FFF2-40B4-BE49-F238E27FC236}">
                  <a16:creationId xmlns:a16="http://schemas.microsoft.com/office/drawing/2014/main" id="{8BFD416D-E155-AD4E-9FA0-A7EEBC97E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541" y="1354313"/>
              <a:ext cx="648000" cy="648000"/>
            </a:xfrm>
            <a:prstGeom prst="rect">
              <a:avLst/>
            </a:prstGeom>
          </p:spPr>
        </p:pic>
      </p:grpSp>
      <p:pic>
        <p:nvPicPr>
          <p:cNvPr id="12" name="Grafika 11" descr="Kameleon z wypełnieniem pełnym">
            <a:extLst>
              <a:ext uri="{FF2B5EF4-FFF2-40B4-BE49-F238E27FC236}">
                <a16:creationId xmlns:a16="http://schemas.microsoft.com/office/drawing/2014/main" id="{1A7310D0-1FCD-FFB0-9C92-CD69ED14A4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3" name="Grafika 12" descr="Procesor z wypełnieniem pełnym">
            <a:extLst>
              <a:ext uri="{FF2B5EF4-FFF2-40B4-BE49-F238E27FC236}">
                <a16:creationId xmlns:a16="http://schemas.microsoft.com/office/drawing/2014/main" id="{CA821084-560E-30DA-7C10-872DFE2EDD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61C4473E-53DD-7CED-CFE7-70D1FA16C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54313"/>
            <a:ext cx="381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2376821-B6F0-E26D-9492-AA9490B97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59" y="1354313"/>
            <a:ext cx="3810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3">
            <a:extLst>
              <a:ext uri="{FF2B5EF4-FFF2-40B4-BE49-F238E27FC236}">
                <a16:creationId xmlns:a16="http://schemas.microsoft.com/office/drawing/2014/main" id="{553458FB-5CA4-20BA-8600-C2F10B1227EA}"/>
              </a:ext>
            </a:extLst>
          </p:cNvPr>
          <p:cNvSpPr/>
          <p:nvPr/>
        </p:nvSpPr>
        <p:spPr>
          <a:xfrm>
            <a:off x="2049882" y="5762670"/>
            <a:ext cx="4380898" cy="95148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(T)G T T - A C(G G)</a:t>
            </a:r>
          </a:p>
          <a:p>
            <a:r>
              <a:rPr lang="pl-PL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(-)G T T G A C(T A)</a:t>
            </a:r>
          </a:p>
        </p:txBody>
      </p:sp>
    </p:spTree>
    <p:extLst>
      <p:ext uri="{BB962C8B-B14F-4D97-AF65-F5344CB8AC3E}">
        <p14:creationId xmlns:p14="http://schemas.microsoft.com/office/powerpoint/2010/main" val="166527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402DC3-F87B-5A31-9489-4ACD07993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AB2F2A1-D277-329E-1D51-DAEB3CF71E9D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83F4AB27-6CB0-05DF-C4CB-1C10D1B4F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8D27DFD5-6E23-9E77-3DD2-0F28B94FB09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N-W vs S-W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4380B3A-E786-EAEE-DFEA-9BB8E9F02CD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4380B3A-E786-EAEE-DFEA-9BB8E9F02C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EE8C739-3FDB-DEC2-AE6F-33A76ECE3F4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4032308-4F3D-A8C9-4F69-C3C09231A2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D13CBE2-2A64-85C7-1539-8C59D0616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16D9411-1EEC-BCE0-2987-2E4B0BC3FA0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CC66445-A5C1-F4CA-AE47-4C1854989C1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0217913-E862-B650-DC98-BFC6E5BBC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A4F56EF-B46F-04BA-A741-28E1250C6940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94D5D7A-5DF7-2CC2-1A8D-F43F8AA8962F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Linijka z wypełnieniem pełnym">
              <a:extLst>
                <a:ext uri="{FF2B5EF4-FFF2-40B4-BE49-F238E27FC236}">
                  <a16:creationId xmlns:a16="http://schemas.microsoft.com/office/drawing/2014/main" id="{40110DF5-FE8E-105E-F1AA-430AA9CA3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541" y="1354313"/>
              <a:ext cx="648000" cy="648000"/>
            </a:xfrm>
            <a:prstGeom prst="rect">
              <a:avLst/>
            </a:prstGeom>
          </p:spPr>
        </p:pic>
      </p:grpSp>
      <p:pic>
        <p:nvPicPr>
          <p:cNvPr id="12" name="Grafika 11" descr="Kameleon z wypełnieniem pełnym">
            <a:extLst>
              <a:ext uri="{FF2B5EF4-FFF2-40B4-BE49-F238E27FC236}">
                <a16:creationId xmlns:a16="http://schemas.microsoft.com/office/drawing/2014/main" id="{5D83E29D-C98D-2E0A-3998-18B6EBBE90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3" name="Grafika 12" descr="Procesor z wypełnieniem pełnym">
            <a:extLst>
              <a:ext uri="{FF2B5EF4-FFF2-40B4-BE49-F238E27FC236}">
                <a16:creationId xmlns:a16="http://schemas.microsoft.com/office/drawing/2014/main" id="{8A9C0310-B8F2-0551-9FFB-F3175B178E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626D946B-66A9-00F3-F2D0-DADB31A96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485040"/>
              </p:ext>
            </p:extLst>
          </p:nvPr>
        </p:nvGraphicFramePr>
        <p:xfrm>
          <a:off x="1712686" y="1259864"/>
          <a:ext cx="10169370" cy="5091808"/>
        </p:xfrm>
        <a:graphic>
          <a:graphicData uri="http://schemas.openxmlformats.org/drawingml/2006/table">
            <a:tbl>
              <a:tblPr/>
              <a:tblGrid>
                <a:gridCol w="2844324">
                  <a:extLst>
                    <a:ext uri="{9D8B030D-6E8A-4147-A177-3AD203B41FA5}">
                      <a16:colId xmlns:a16="http://schemas.microsoft.com/office/drawing/2014/main" val="1152691391"/>
                    </a:ext>
                  </a:extLst>
                </a:gridCol>
                <a:gridCol w="3935256">
                  <a:extLst>
                    <a:ext uri="{9D8B030D-6E8A-4147-A177-3AD203B41FA5}">
                      <a16:colId xmlns:a16="http://schemas.microsoft.com/office/drawing/2014/main" val="3119855196"/>
                    </a:ext>
                  </a:extLst>
                </a:gridCol>
                <a:gridCol w="3389790">
                  <a:extLst>
                    <a:ext uri="{9D8B030D-6E8A-4147-A177-3AD203B41FA5}">
                      <a16:colId xmlns:a16="http://schemas.microsoft.com/office/drawing/2014/main" val="802351894"/>
                    </a:ext>
                  </a:extLst>
                </a:gridCol>
              </a:tblGrid>
              <a:tr h="198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Feature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🧩 Needleman–Wunsch (NW)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/>
                        <a:t>🧬 </a:t>
                      </a:r>
                      <a:r>
                        <a:rPr lang="pl-PL" sz="2200" b="1" dirty="0" err="1"/>
                        <a:t>Smith</a:t>
                      </a:r>
                      <a:r>
                        <a:rPr lang="pl-PL" sz="2200" b="1" dirty="0"/>
                        <a:t>–Waterman (SW)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35025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/>
                        <a:t>🌍 </a:t>
                      </a:r>
                      <a:r>
                        <a:rPr lang="pl-PL" sz="2200" b="1" dirty="0" err="1"/>
                        <a:t>Type</a:t>
                      </a:r>
                      <a:r>
                        <a:rPr lang="pl-PL" sz="2200" b="1" dirty="0"/>
                        <a:t> of </a:t>
                      </a:r>
                      <a:r>
                        <a:rPr lang="pl-PL" sz="2200" b="1" dirty="0" err="1"/>
                        <a:t>alignment</a:t>
                      </a:r>
                      <a:endParaRPr lang="pl-PL" sz="2200" dirty="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Global — aligns entire sequences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Local — aligns best matching subsequences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15276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📈 </a:t>
                      </a:r>
                      <a:r>
                        <a:rPr lang="pl-PL" sz="2200" b="1"/>
                        <a:t>Goal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Maximize overall alignment score for full length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Find highest-scoring local region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71186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🧮 </a:t>
                      </a:r>
                      <a:r>
                        <a:rPr lang="pl-PL" sz="2200" b="1"/>
                        <a:t>Recurrence relation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(F(i,j) = \max(F(i-1,j-1)+s, F(i-1,j)+g, F(i,j-1)+g))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(F(i,j) = \max(0, F(i-1,j-1)+s, F(i-1,j)+g, F(i,j-1)+g))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37828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🔢 </a:t>
                      </a:r>
                      <a:r>
                        <a:rPr lang="pl-PL" sz="2200" b="1"/>
                        <a:t>Initialization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First row/column = cumulative gap penalties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First row/column = 0 (no forced alignment)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057850"/>
                  </a:ext>
                </a:extLst>
              </a:tr>
              <a:tr h="198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🔗 </a:t>
                      </a:r>
                      <a:r>
                        <a:rPr lang="pl-PL" sz="2200" b="1"/>
                        <a:t>Traceback start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Bottom-right cell (full alignment)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Cell with highest score (local region)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898174"/>
                  </a:ext>
                </a:extLst>
              </a:tr>
              <a:tr h="198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🧭 </a:t>
                      </a:r>
                      <a:r>
                        <a:rPr lang="pl-PL" sz="2200" b="1"/>
                        <a:t>Traceback stop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Top-left cell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First cell with 0 score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968002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🧠 </a:t>
                      </a:r>
                      <a:r>
                        <a:rPr lang="pl-PL" sz="2200" b="1"/>
                        <a:t>Locality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Global — includes entire sequence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Local</a:t>
                      </a:r>
                      <a:r>
                        <a:rPr lang="pl-PL" sz="2200" dirty="0"/>
                        <a:t> — </a:t>
                      </a:r>
                      <a:r>
                        <a:rPr lang="pl-PL" sz="2200" dirty="0" err="1"/>
                        <a:t>only</a:t>
                      </a:r>
                      <a:r>
                        <a:rPr lang="pl-PL" sz="2200" dirty="0"/>
                        <a:t> the </a:t>
                      </a:r>
                      <a:r>
                        <a:rPr lang="pl-PL" sz="2200" dirty="0" err="1"/>
                        <a:t>best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matching</a:t>
                      </a:r>
                      <a:r>
                        <a:rPr lang="pl-PL" sz="2200" dirty="0"/>
                        <a:t> region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47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878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7C5A25-22E3-EE04-81EB-07D3317C5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10DD04B-E697-ECBE-F040-D1C074F8B78B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0F5EFD44-80BE-6D4D-B516-59D7FB8B3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8EB42005-B9CA-B820-0546-1E271F483F2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N-W vs S-W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716B6D7A-B76E-577B-8279-9410220118B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716B6D7A-B76E-577B-8279-9410220118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A431A99-C203-58AF-5C28-2E6B66ACF5A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64E3044-11DB-1882-B0DF-AEF010C5CD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526B41EA-0D29-ECBF-D199-EAF229D7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42A7764-74D3-FF95-17DB-B7108136E56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C1C96FE-8D26-1694-DEEA-DEEE597CDE7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88ABE22-D9CB-783A-EB15-16332E10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89E7E54-BD7C-4238-E8A6-C77603223707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1AE864A-E482-4E49-C34A-779597395838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Linijka z wypełnieniem pełnym">
              <a:extLst>
                <a:ext uri="{FF2B5EF4-FFF2-40B4-BE49-F238E27FC236}">
                  <a16:creationId xmlns:a16="http://schemas.microsoft.com/office/drawing/2014/main" id="{700CB0A9-3912-0818-5F13-6A1CB29A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541" y="1354313"/>
              <a:ext cx="648000" cy="648000"/>
            </a:xfrm>
            <a:prstGeom prst="rect">
              <a:avLst/>
            </a:prstGeom>
          </p:spPr>
        </p:pic>
      </p:grpSp>
      <p:pic>
        <p:nvPicPr>
          <p:cNvPr id="12" name="Grafika 11" descr="Kameleon z wypełnieniem pełnym">
            <a:extLst>
              <a:ext uri="{FF2B5EF4-FFF2-40B4-BE49-F238E27FC236}">
                <a16:creationId xmlns:a16="http://schemas.microsoft.com/office/drawing/2014/main" id="{16846ED9-BD56-98E5-0DD4-0A9FBD48D1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3" name="Grafika 12" descr="Procesor z wypełnieniem pełnym">
            <a:extLst>
              <a:ext uri="{FF2B5EF4-FFF2-40B4-BE49-F238E27FC236}">
                <a16:creationId xmlns:a16="http://schemas.microsoft.com/office/drawing/2014/main" id="{2E96EB15-CFC4-A8EE-0503-2009D8F08F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graphicFrame>
        <p:nvGraphicFramePr>
          <p:cNvPr id="20" name="Tabela 19">
            <a:extLst>
              <a:ext uri="{FF2B5EF4-FFF2-40B4-BE49-F238E27FC236}">
                <a16:creationId xmlns:a16="http://schemas.microsoft.com/office/drawing/2014/main" id="{47A5E0C6-4D02-1DD1-697E-B64081531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760252"/>
              </p:ext>
            </p:extLst>
          </p:nvPr>
        </p:nvGraphicFramePr>
        <p:xfrm>
          <a:off x="1683658" y="1560294"/>
          <a:ext cx="10198398" cy="4806264"/>
        </p:xfrm>
        <a:graphic>
          <a:graphicData uri="http://schemas.openxmlformats.org/drawingml/2006/table">
            <a:tbl>
              <a:tblPr/>
              <a:tblGrid>
                <a:gridCol w="2918322">
                  <a:extLst>
                    <a:ext uri="{9D8B030D-6E8A-4147-A177-3AD203B41FA5}">
                      <a16:colId xmlns:a16="http://schemas.microsoft.com/office/drawing/2014/main" val="1152691391"/>
                    </a:ext>
                  </a:extLst>
                </a:gridCol>
                <a:gridCol w="3880610">
                  <a:extLst>
                    <a:ext uri="{9D8B030D-6E8A-4147-A177-3AD203B41FA5}">
                      <a16:colId xmlns:a16="http://schemas.microsoft.com/office/drawing/2014/main" val="3119855196"/>
                    </a:ext>
                  </a:extLst>
                </a:gridCol>
                <a:gridCol w="3399466">
                  <a:extLst>
                    <a:ext uri="{9D8B030D-6E8A-4147-A177-3AD203B41FA5}">
                      <a16:colId xmlns:a16="http://schemas.microsoft.com/office/drawing/2014/main" val="802351894"/>
                    </a:ext>
                  </a:extLst>
                </a:gridCol>
              </a:tblGrid>
              <a:tr h="198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Feature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🧩 Needleman–Wunsch (NW)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/>
                        <a:t>🧬 </a:t>
                      </a:r>
                      <a:r>
                        <a:rPr lang="pl-PL" sz="2200" b="1" dirty="0" err="1"/>
                        <a:t>Smith</a:t>
                      </a:r>
                      <a:r>
                        <a:rPr lang="pl-PL" sz="2200" b="1" dirty="0"/>
                        <a:t>–Waterman (SW)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735025"/>
                  </a:ext>
                </a:extLst>
              </a:tr>
              <a:tr h="198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⚖️ </a:t>
                      </a:r>
                      <a:r>
                        <a:rPr lang="pl-PL" sz="2200" b="1"/>
                        <a:t>Gap penalties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Linear or affine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Linear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or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affine</a:t>
                      </a:r>
                      <a:endParaRPr lang="pl-PL" sz="2200" dirty="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4102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🧱 </a:t>
                      </a:r>
                      <a:r>
                        <a:rPr lang="pl-PL" sz="2200" b="1"/>
                        <a:t>Substitution scoring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Simple or matrix-based (PAM/BLOSUM)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Same — identical scoring model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78602"/>
                  </a:ext>
                </a:extLst>
              </a:tr>
              <a:tr h="198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🕒 </a:t>
                      </a:r>
                      <a:r>
                        <a:rPr lang="pl-PL" sz="2200" b="1"/>
                        <a:t>Time complexity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O(n × m)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O(n × m)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179101"/>
                  </a:ext>
                </a:extLst>
              </a:tr>
              <a:tr h="198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💾 </a:t>
                      </a:r>
                      <a:r>
                        <a:rPr lang="pl-PL" sz="2200" b="1"/>
                        <a:t>Space complexity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O(n × m)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O(n × m)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1246194"/>
                  </a:ext>
                </a:extLst>
              </a:tr>
              <a:tr h="1989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🧮 </a:t>
                      </a:r>
                      <a:r>
                        <a:rPr lang="pl-PL" sz="2200" b="1"/>
                        <a:t>Score range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Can be negative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Never negative (0 floor)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731099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🧪 </a:t>
                      </a:r>
                      <a:r>
                        <a:rPr lang="pl-PL" sz="2200" b="1"/>
                        <a:t>Best for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Highly similar sequences of similar length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Distantly related sequences with conserved regions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218571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⚙️ </a:t>
                      </a:r>
                      <a:r>
                        <a:rPr lang="pl-PL" sz="2200" b="1"/>
                        <a:t>Example use</a:t>
                      </a:r>
                      <a:endParaRPr lang="pl-PL" sz="220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Aligning orthologs or complete genes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Detecting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motifs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or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functional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domains</a:t>
                      </a:r>
                      <a:endParaRPr lang="pl-PL" sz="2200" dirty="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378042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/>
                        <a:t>🧰 </a:t>
                      </a:r>
                      <a:r>
                        <a:rPr lang="pl-PL" sz="2200" b="1" dirty="0" err="1"/>
                        <a:t>Implementation</a:t>
                      </a:r>
                      <a:r>
                        <a:rPr lang="pl-PL" sz="2200" b="1" dirty="0"/>
                        <a:t> for</a:t>
                      </a:r>
                      <a:endParaRPr lang="pl-PL" sz="2200" dirty="0"/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Global alignment tools (e.g., ClustalW)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Local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alignment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tools</a:t>
                      </a:r>
                      <a:r>
                        <a:rPr lang="pl-PL" sz="2200" dirty="0"/>
                        <a:t> (</a:t>
                      </a:r>
                      <a:r>
                        <a:rPr lang="pl-PL" sz="2200" dirty="0" err="1"/>
                        <a:t>e.g</a:t>
                      </a:r>
                      <a:r>
                        <a:rPr lang="pl-PL" sz="2200" dirty="0"/>
                        <a:t>., BLAST)</a:t>
                      </a:r>
                    </a:p>
                  </a:txBody>
                  <a:tcPr marL="49736" marR="49736" marT="24868" marB="2486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755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093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B755CC-BAAB-B1CE-E61B-CF1B01BFC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A06CBD4-7A93-A32E-F9C5-700F026BB10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83589E1B-75C2-D0C0-A7A4-7DB7BE0E0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32E17B1D-1356-C1CF-B63C-8E86B6233C4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Biological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reasoning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650A11F3-8327-2016-AC72-F5F648B50BB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650A11F3-8327-2016-AC72-F5F648B50B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EA7EBA9A-AAD7-DC07-5F23-8925A338C2E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98BAD43-E238-7C62-A9D3-4A8360FFDC6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615FFA8-3036-9A83-D0A6-18258067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D59F86B-388C-DA58-E8D7-ED6B291740E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2945F03-55D9-09DB-3E79-EFA182EE8E5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2F20926-0C1D-6293-DEBC-6BFBE5029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98A8177-2FE5-9C0F-7CE3-664129B7F39F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91A4BC7-C504-A11B-3F91-DA7CBFC25C13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Linijka z wypełnieniem pełnym">
              <a:extLst>
                <a:ext uri="{FF2B5EF4-FFF2-40B4-BE49-F238E27FC236}">
                  <a16:creationId xmlns:a16="http://schemas.microsoft.com/office/drawing/2014/main" id="{7339B88C-054B-0016-00DA-0F39839B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541" y="1354313"/>
              <a:ext cx="648000" cy="648000"/>
            </a:xfrm>
            <a:prstGeom prst="rect">
              <a:avLst/>
            </a:prstGeom>
          </p:spPr>
        </p:pic>
      </p:grpSp>
      <p:pic>
        <p:nvPicPr>
          <p:cNvPr id="12" name="Grafika 11" descr="Kameleon z wypełnieniem pełnym">
            <a:extLst>
              <a:ext uri="{FF2B5EF4-FFF2-40B4-BE49-F238E27FC236}">
                <a16:creationId xmlns:a16="http://schemas.microsoft.com/office/drawing/2014/main" id="{1271037A-BB27-6830-E83B-1C61B3259B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3" name="Grafika 12" descr="Procesor z wypełnieniem pełnym">
            <a:extLst>
              <a:ext uri="{FF2B5EF4-FFF2-40B4-BE49-F238E27FC236}">
                <a16:creationId xmlns:a16="http://schemas.microsoft.com/office/drawing/2014/main" id="{2F62FE11-53EB-C352-1DB0-D354D018DA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20C8FA18-A012-39D7-0908-A92101D73A43}"/>
              </a:ext>
            </a:extLst>
          </p:cNvPr>
          <p:cNvSpPr/>
          <p:nvPr/>
        </p:nvSpPr>
        <p:spPr>
          <a:xfrm>
            <a:off x="1688341" y="4969369"/>
            <a:ext cx="10254341" cy="878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Some amino acid substitutions are more likely than others</a:t>
            </a:r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3B87F4BC-9EF4-C40D-CDA1-B5BD7CA8D596}"/>
              </a:ext>
            </a:extLst>
          </p:cNvPr>
          <p:cNvSpPr/>
          <p:nvPr/>
        </p:nvSpPr>
        <p:spPr>
          <a:xfrm>
            <a:off x="1688342" y="3335345"/>
            <a:ext cx="10254342" cy="878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Similarity reflects chemical and evolutionary interchangeability</a:t>
            </a:r>
          </a:p>
        </p:txBody>
      </p: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7A5FF597-438B-DA4A-E102-92596BBB6483}"/>
              </a:ext>
            </a:extLst>
          </p:cNvPr>
          <p:cNvSpPr/>
          <p:nvPr/>
        </p:nvSpPr>
        <p:spPr>
          <a:xfrm>
            <a:off x="1688341" y="1802724"/>
            <a:ext cx="10254343" cy="878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Class question: Would all mismatches be equally bad in proteins?</a:t>
            </a:r>
          </a:p>
        </p:txBody>
      </p:sp>
    </p:spTree>
    <p:extLst>
      <p:ext uri="{BB962C8B-B14F-4D97-AF65-F5344CB8AC3E}">
        <p14:creationId xmlns:p14="http://schemas.microsoft.com/office/powerpoint/2010/main" val="839408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7679A-ACDA-274B-BF67-913AD2710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AA92399E-102B-F4C2-AD09-07DF23E0150B}"/>
              </a:ext>
            </a:extLst>
          </p:cNvPr>
          <p:cNvSpPr/>
          <p:nvPr/>
        </p:nvSpPr>
        <p:spPr>
          <a:xfrm>
            <a:off x="7920139" y="3287519"/>
            <a:ext cx="3328489" cy="3426635"/>
          </a:xfrm>
          <a:prstGeom prst="roundRect">
            <a:avLst>
              <a:gd name="adj" fmla="val 7209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889553A6-5045-41A4-BAD7-6A6B005C9E19}"/>
              </a:ext>
            </a:extLst>
          </p:cNvPr>
          <p:cNvSpPr/>
          <p:nvPr/>
        </p:nvSpPr>
        <p:spPr>
          <a:xfrm>
            <a:off x="2607616" y="3287519"/>
            <a:ext cx="3328489" cy="3426635"/>
          </a:xfrm>
          <a:prstGeom prst="roundRect">
            <a:avLst>
              <a:gd name="adj" fmla="val 7209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2A36DC9-7757-2568-BCCD-DAA6ACCE830B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6E5E16F2-337C-9480-34E7-446F75C21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36A396C2-1162-DB09-B6E8-7C5A5F5450A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Biological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reasoning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3102339-A52D-838D-9FC0-CA7F9C4F1F6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3102339-A52D-838D-9FC0-CA7F9C4F1F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AB20149-2B04-0FDC-4592-87EAC7CDE38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3E6C4C0-A43D-45C1-41ED-92314E12186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848CFAF-4750-1025-BE33-D57A8BB54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5EBF607-D955-8C1D-B9A1-EE02BCE36F0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CA1A569-C146-F247-0F00-7500EE1E94E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79B5DBA-A0B3-8A9D-C496-E04F1C93D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1CF8C59-7AF6-9BD1-9771-0C1B1AC5E9D7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AE31883E-75A8-0B86-DD33-49EA66544EF6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Linijka z wypełnieniem pełnym">
              <a:extLst>
                <a:ext uri="{FF2B5EF4-FFF2-40B4-BE49-F238E27FC236}">
                  <a16:creationId xmlns:a16="http://schemas.microsoft.com/office/drawing/2014/main" id="{18553AA2-166A-2081-E59C-6536DB562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541" y="1354313"/>
              <a:ext cx="648000" cy="648000"/>
            </a:xfrm>
            <a:prstGeom prst="rect">
              <a:avLst/>
            </a:prstGeom>
          </p:spPr>
        </p:pic>
      </p:grpSp>
      <p:pic>
        <p:nvPicPr>
          <p:cNvPr id="12" name="Grafika 11" descr="Kameleon z wypełnieniem pełnym">
            <a:extLst>
              <a:ext uri="{FF2B5EF4-FFF2-40B4-BE49-F238E27FC236}">
                <a16:creationId xmlns:a16="http://schemas.microsoft.com/office/drawing/2014/main" id="{284AE1CE-90B8-DF2D-B4B2-66B21FDE3F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3" name="Grafika 12" descr="Procesor z wypełnieniem pełnym">
            <a:extLst>
              <a:ext uri="{FF2B5EF4-FFF2-40B4-BE49-F238E27FC236}">
                <a16:creationId xmlns:a16="http://schemas.microsoft.com/office/drawing/2014/main" id="{EF22338B-5608-8BCE-A96D-7CBDFFF912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13AF9379-1F69-8ACD-373E-1A4128568E5E}"/>
              </a:ext>
            </a:extLst>
          </p:cNvPr>
          <p:cNvSpPr/>
          <p:nvPr/>
        </p:nvSpPr>
        <p:spPr>
          <a:xfrm>
            <a:off x="1909116" y="1369351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🟢 Leucine ↔ Isoleucine = small penalty</a:t>
            </a: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B3FFFE84-69E0-3292-9381-DA49E9572B0E}"/>
              </a:ext>
            </a:extLst>
          </p:cNvPr>
          <p:cNvSpPr/>
          <p:nvPr/>
        </p:nvSpPr>
        <p:spPr>
          <a:xfrm>
            <a:off x="7375709" y="1372316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🔴 Tryptophan ↔ Glycine = big penalty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630F7C97-3418-90AD-5918-D9752796E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616" y="3287519"/>
            <a:ext cx="294967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hemical structure of Isoleucine">
            <a:extLst>
              <a:ext uri="{FF2B5EF4-FFF2-40B4-BE49-F238E27FC236}">
                <a16:creationId xmlns:a16="http://schemas.microsoft.com/office/drawing/2014/main" id="{D5E69554-B4B5-C78C-2097-9CA9C5FA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293" y="5240954"/>
            <a:ext cx="27940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063C0F34-E086-4B36-3E9C-1ECE937B0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709" y="3656885"/>
            <a:ext cx="15240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350163AE-4069-E490-39AB-7A4118AEA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209" y="4745258"/>
            <a:ext cx="3175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83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DE382-0CC9-8800-FB9E-AB4C8156E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D57A40F-8202-4268-D816-B945C4E8088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D5E9475-524B-9602-BEF2-4845EEE62E1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Substitution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matrices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1C88DB6D-A892-105B-F7BF-09C752CEE48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1C88DB6D-A892-105B-F7BF-09C752CEE4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200CFE4-4402-40D5-8155-32BA7E22E82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7423CCB-F228-5A28-C77E-649686721C6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582BAA3-62E4-D549-0E92-6CF6E3BA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CBCBA5C-01AB-BB8B-EE43-A29F7CFBB57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F9579FC-6358-4674-A91B-243025DDEF6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EA76051-1D6A-E60A-27F5-C930D12D2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F8CA839C-81D2-3E14-5973-A2E81D666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46A98456-7D20-2A84-8A38-159F79ACCE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C4A21D85-B2C7-3D3B-F7B8-C708DE063B00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C9B20D26-C8D0-0778-0EDA-E7253FB6F8B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7571D923-3A70-A972-B46C-839C7946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0C8D3199-C2D7-CD72-FC5C-606F3CBE30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45EE2568-E632-8BF6-846B-1A7EA14BC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04" y="1418908"/>
            <a:ext cx="6350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602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74E3E-7D34-832B-9899-9075CF55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8DE97CD-5766-ECA9-6344-EE8648E9E0F1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129901E-1651-8405-9978-616EC9F4235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Point </a:t>
            </a:r>
            <a:r>
              <a:rPr lang="pl-PL" cap="small" spc="300" dirty="0" err="1">
                <a:latin typeface="Cambria" panose="02040503050406030204" pitchFamily="18" charset="0"/>
              </a:rPr>
              <a:t>Accepted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Mutation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Matrices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402B19C-AD9A-BCFF-54FC-FBDCC12052E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402B19C-AD9A-BCFF-54FC-FBDCC12052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BEDC643-9735-ACB2-E8AE-1109A04E2A5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B49815D-BF35-5057-8ED0-1B4D87CD8EF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4AF3697-9024-D81D-F990-0BBAEBFFB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1B1346B-B1E2-4FD3-CD6D-F7FC530F2D6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0E08435-E383-F2ED-4696-2204C8939B8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7149181-16E6-071F-59D2-8736C1395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287483E0-0E7D-BC61-C401-C7BA659267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0DB7EFAD-8B2C-C1F1-272B-39CB49762C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9B58BD77-3755-1A2E-376B-A6335511D5A2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C304001-E9AE-5CD8-2FC9-221CD66C5E0D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CC59A220-A86F-51EC-8A38-81AF1F2BB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81DE9AEB-24C1-07D0-7DAE-25A855B668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F3C56A-1B7E-B406-AA57-1B1D1F738564}"/>
              </a:ext>
            </a:extLst>
          </p:cNvPr>
          <p:cNvSpPr/>
          <p:nvPr/>
        </p:nvSpPr>
        <p:spPr>
          <a:xfrm>
            <a:off x="1850571" y="1252880"/>
            <a:ext cx="9422031" cy="9007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🔹 </a:t>
            </a:r>
            <a:r>
              <a:rPr lang="pl-PL" dirty="0" err="1"/>
              <a:t>Collect</a:t>
            </a:r>
            <a:r>
              <a:rPr lang="pl-PL" dirty="0"/>
              <a:t> </a:t>
            </a:r>
            <a:r>
              <a:rPr lang="pl-PL" dirty="0" err="1"/>
              <a:t>homologous</a:t>
            </a:r>
            <a:r>
              <a:rPr lang="pl-PL" dirty="0"/>
              <a:t> protein </a:t>
            </a:r>
            <a:r>
              <a:rPr lang="pl-PL" dirty="0" err="1"/>
              <a:t>sequences</a:t>
            </a:r>
            <a:endParaRPr dirty="0"/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DBDB6BA1-C2C2-39C3-C60E-81F640CD52AD}"/>
              </a:ext>
            </a:extLst>
          </p:cNvPr>
          <p:cNvSpPr/>
          <p:nvPr/>
        </p:nvSpPr>
        <p:spPr>
          <a:xfrm>
            <a:off x="1850570" y="2381796"/>
            <a:ext cx="9422031" cy="9007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🧩 </a:t>
            </a:r>
            <a:r>
              <a:rPr lang="pl-PL" dirty="0" err="1"/>
              <a:t>Generate</a:t>
            </a:r>
            <a:r>
              <a:rPr lang="pl-PL" dirty="0"/>
              <a:t> </a:t>
            </a:r>
            <a:r>
              <a:rPr lang="pl-PL" dirty="0" err="1"/>
              <a:t>accurate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alignments</a:t>
            </a:r>
            <a:endParaRPr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079C99B1-C203-1FD3-2E2D-2FB82CC07867}"/>
              </a:ext>
            </a:extLst>
          </p:cNvPr>
          <p:cNvSpPr/>
          <p:nvPr/>
        </p:nvSpPr>
        <p:spPr>
          <a:xfrm>
            <a:off x="1850569" y="3510712"/>
            <a:ext cx="9422031" cy="9007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🔍 </a:t>
            </a:r>
            <a:r>
              <a:rPr lang="pl-PL" sz="2800" dirty="0" err="1"/>
              <a:t>Count</a:t>
            </a:r>
            <a:r>
              <a:rPr lang="pl-PL" sz="2800" dirty="0"/>
              <a:t> </a:t>
            </a:r>
            <a:r>
              <a:rPr lang="pl-PL" sz="2800" dirty="0" err="1"/>
              <a:t>accepted</a:t>
            </a:r>
            <a:r>
              <a:rPr lang="pl-PL" sz="2800" dirty="0"/>
              <a:t> point </a:t>
            </a:r>
            <a:r>
              <a:rPr lang="pl-PL" sz="2800" dirty="0" err="1"/>
              <a:t>mutations</a:t>
            </a:r>
            <a:endParaRPr dirty="0"/>
          </a:p>
        </p:txBody>
      </p:sp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0D811E9E-F70A-B3C1-589D-7A25CC1B0188}"/>
              </a:ext>
            </a:extLst>
          </p:cNvPr>
          <p:cNvSpPr/>
          <p:nvPr/>
        </p:nvSpPr>
        <p:spPr>
          <a:xfrm>
            <a:off x="1850568" y="4639628"/>
            <a:ext cx="9422031" cy="9007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📊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substitution</a:t>
            </a:r>
            <a:r>
              <a:rPr lang="pl-PL" sz="2800" dirty="0"/>
              <a:t> </a:t>
            </a:r>
            <a:r>
              <a:rPr lang="pl-PL" sz="2800" dirty="0" err="1"/>
              <a:t>frequencies</a:t>
            </a:r>
            <a:endParaRPr dirty="0"/>
          </a:p>
        </p:txBody>
      </p:sp>
      <p:sp>
        <p:nvSpPr>
          <p:cNvPr id="22" name="Rounded Rectangle 2">
            <a:extLst>
              <a:ext uri="{FF2B5EF4-FFF2-40B4-BE49-F238E27FC236}">
                <a16:creationId xmlns:a16="http://schemas.microsoft.com/office/drawing/2014/main" id="{5B0AEDAE-FCF6-8751-B262-235A66B1FB61}"/>
              </a:ext>
            </a:extLst>
          </p:cNvPr>
          <p:cNvSpPr/>
          <p:nvPr/>
        </p:nvSpPr>
        <p:spPr>
          <a:xfrm>
            <a:off x="1850567" y="5768544"/>
            <a:ext cx="9422031" cy="9007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🔢 </a:t>
            </a:r>
            <a:r>
              <a:rPr lang="pl-PL" dirty="0" err="1"/>
              <a:t>Normalize</a:t>
            </a:r>
            <a:r>
              <a:rPr lang="pl-PL" dirty="0"/>
              <a:t> </a:t>
            </a:r>
            <a:r>
              <a:rPr lang="pl-PL" dirty="0" err="1"/>
              <a:t>frequencies</a:t>
            </a:r>
            <a:r>
              <a:rPr lang="pl-PL" dirty="0"/>
              <a:t> to </a:t>
            </a:r>
            <a:r>
              <a:rPr lang="pl-PL" dirty="0" err="1"/>
              <a:t>mutation</a:t>
            </a:r>
            <a:r>
              <a:rPr lang="pl-PL" dirty="0"/>
              <a:t> </a:t>
            </a:r>
            <a:r>
              <a:rPr lang="pl-PL" dirty="0" err="1"/>
              <a:t>probability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496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12B18B-6304-8E73-407D-F9F31BFDB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DA6036D-29E2-71A3-9BA9-5ED1A9F1D8D1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ABE3F756-F7CC-FFAC-E56E-7BF0D99512C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PAM250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24B8EF0F-212E-D67B-28A1-34732B21D87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24B8EF0F-212E-D67B-28A1-34732B21D8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0179F59-9693-9673-E944-8F44F0FBA42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1BEECA5-B626-B382-4EA3-E45711D9AE5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B636DC2C-CB53-FD27-4E0F-0BB79FF1A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7729D6E-6CF3-A991-EB2D-C6F77EBFD3E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A884AFB-604E-81E7-31DC-123E0E524BE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CB61943-679E-9EE2-CD78-45063ECE2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8FB69380-6540-0393-BC14-648C806429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B1400A02-459C-F5EE-270A-41640BF8D5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E4F0197B-AEF6-1D13-37DB-1F1382FAD997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AD73492D-ED76-623B-4016-0A2A23300725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F70A13A6-F451-A851-3FAF-E1183FDB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C4BC6931-0956-B6CF-C2F5-1134AAD8A3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769747CB-CC38-5156-7EF0-35E84BF80AAB}"/>
              </a:ext>
            </a:extLst>
          </p:cNvPr>
          <p:cNvSpPr/>
          <p:nvPr/>
        </p:nvSpPr>
        <p:spPr>
          <a:xfrm>
            <a:off x="7557065" y="1187073"/>
            <a:ext cx="4572000" cy="12608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⏱ PAM250 represents 250% evolutionary change</a:t>
            </a:r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0763664A-78BC-BF63-6F2A-06826EEDE3E4}"/>
              </a:ext>
            </a:extLst>
          </p:cNvPr>
          <p:cNvSpPr/>
          <p:nvPr/>
        </p:nvSpPr>
        <p:spPr>
          <a:xfrm>
            <a:off x="7532915" y="3095904"/>
            <a:ext cx="4572000" cy="163405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🧮 Matrix extrapolated using matrix powering: </a:t>
            </a:r>
            <a:r>
              <a:rPr dirty="0" err="1"/>
              <a:t>PAM_n</a:t>
            </a:r>
            <a:r>
              <a:rPr dirty="0"/>
              <a:t> = (PAM1)^n</a:t>
            </a:r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0C71A823-117F-29F3-E1A3-F6D15B0E91A7}"/>
              </a:ext>
            </a:extLst>
          </p:cNvPr>
          <p:cNvSpPr/>
          <p:nvPr/>
        </p:nvSpPr>
        <p:spPr>
          <a:xfrm>
            <a:off x="7532915" y="5292181"/>
            <a:ext cx="4572000" cy="118551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Low PAM: closely related, High PAM: distant sequences</a:t>
            </a:r>
          </a:p>
        </p:txBody>
      </p:sp>
      <p:pic>
        <p:nvPicPr>
          <p:cNvPr id="18434" name="Picture 2" descr="undefined">
            <a:extLst>
              <a:ext uri="{FF2B5EF4-FFF2-40B4-BE49-F238E27FC236}">
                <a16:creationId xmlns:a16="http://schemas.microsoft.com/office/drawing/2014/main" id="{98C352A6-7205-938F-B9FB-7E872CADB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86" y="1233784"/>
            <a:ext cx="5677465" cy="524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415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CA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DEA63-1686-DF13-5F88-76ED1CB24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C3D4FA50-67C2-50BC-CE0B-A5D7D42BD8A5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6A9EEC14-AFD4-2917-642A-10ACABB0ADE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Intro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5B344517-5BDA-0D2B-007B-3663C2F266F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5B344517-5BDA-0D2B-007B-3663C2F266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D2E4B6BE-23B7-C0B9-5699-4237ECA59D5D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95BB6EC-0CD7-D344-5019-866C43BDDFF3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13BDE85A-46DD-5A37-61DD-84DD4AFE5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pic>
        <p:nvPicPr>
          <p:cNvPr id="13" name="Grafika 12" descr="DNA z wypełnieniem pełnym">
            <a:extLst>
              <a:ext uri="{FF2B5EF4-FFF2-40B4-BE49-F238E27FC236}">
                <a16:creationId xmlns:a16="http://schemas.microsoft.com/office/drawing/2014/main" id="{7FD95C29-9992-BEC6-75B9-568AB99AE8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3783BD60-C262-18D9-1EC3-E63873DF31B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4DB3555-75B0-D596-EC6E-6EF4C41AAAE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5D23095A-8A6C-1252-BD32-06C75170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FBDA7C06-C90D-5179-4822-685E599C8B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5" name="Grafika 4" descr="Kameleon z wypełnieniem pełnym">
            <a:extLst>
              <a:ext uri="{FF2B5EF4-FFF2-40B4-BE49-F238E27FC236}">
                <a16:creationId xmlns:a16="http://schemas.microsoft.com/office/drawing/2014/main" id="{709AB354-52A7-E9C2-32D5-728E701834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9" name="Grafika 18" descr="Procesor z wypełnieniem pełnym">
            <a:extLst>
              <a:ext uri="{FF2B5EF4-FFF2-40B4-BE49-F238E27FC236}">
                <a16:creationId xmlns:a16="http://schemas.microsoft.com/office/drawing/2014/main" id="{5470C6C5-34EF-5165-409A-A2A317DC2A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7" name="Obraz 6" descr="Obraz zawierający tekst, diagram, linia, zrzut ekranu&#10;&#10;Zawartość wygenerowana przez AI może być niepoprawna.">
            <a:extLst>
              <a:ext uri="{FF2B5EF4-FFF2-40B4-BE49-F238E27FC236}">
                <a16:creationId xmlns:a16="http://schemas.microsoft.com/office/drawing/2014/main" id="{B6222F73-EDFB-9D6D-F775-0788F3ADC01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6575" r="8669"/>
          <a:stretch>
            <a:fillRect/>
          </a:stretch>
        </p:blipFill>
        <p:spPr>
          <a:xfrm>
            <a:off x="1456115" y="1211559"/>
            <a:ext cx="7457414" cy="5279181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2A8FF2-A41E-76BA-3038-E5B575764930}"/>
              </a:ext>
            </a:extLst>
          </p:cNvPr>
          <p:cNvSpPr/>
          <p:nvPr/>
        </p:nvSpPr>
        <p:spPr>
          <a:xfrm>
            <a:off x="9196275" y="1600200"/>
            <a:ext cx="290864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📏</a:t>
            </a:r>
            <a:r>
              <a:rPr dirty="0"/>
              <a:t> </a:t>
            </a:r>
            <a:r>
              <a:rPr lang="pl-PL" dirty="0"/>
              <a:t>Dendrogram and </a:t>
            </a:r>
            <a:r>
              <a:rPr lang="pl-PL" dirty="0" err="1"/>
              <a:t>clustering</a:t>
            </a:r>
            <a:r>
              <a:rPr lang="pl-PL" dirty="0"/>
              <a:t> </a:t>
            </a:r>
            <a:r>
              <a:rPr lang="pl-PL" dirty="0" err="1"/>
              <a:t>depends</a:t>
            </a:r>
            <a:r>
              <a:rPr lang="pl-PL" dirty="0"/>
              <a:t> on the </a:t>
            </a:r>
            <a:r>
              <a:rPr lang="pl-PL" dirty="0" err="1"/>
              <a:t>metric</a:t>
            </a:r>
            <a:endParaRPr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160B6190-0607-CF32-DBC6-057B02EA3EA3}"/>
              </a:ext>
            </a:extLst>
          </p:cNvPr>
          <p:cNvSpPr/>
          <p:nvPr/>
        </p:nvSpPr>
        <p:spPr>
          <a:xfrm>
            <a:off x="9196275" y="4125819"/>
            <a:ext cx="290864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📏</a:t>
            </a:r>
            <a:r>
              <a:rPr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distance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sequences</a:t>
            </a:r>
            <a:r>
              <a:rPr lang="pl-PL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75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5601C-6F16-33D8-D91A-9DE85F1EF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">
            <a:extLst>
              <a:ext uri="{FF2B5EF4-FFF2-40B4-BE49-F238E27FC236}">
                <a16:creationId xmlns:a16="http://schemas.microsoft.com/office/drawing/2014/main" id="{1D8B7B9E-5640-D782-5686-AC92B20362E3}"/>
              </a:ext>
            </a:extLst>
          </p:cNvPr>
          <p:cNvSpPr/>
          <p:nvPr/>
        </p:nvSpPr>
        <p:spPr>
          <a:xfrm>
            <a:off x="1628172" y="1260663"/>
            <a:ext cx="10486570" cy="248974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MKTLLILALLAVALAGVQAAPQARQGKELKPLERLQKIEQLEQKQVE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MKTLVILALLAVALAGVQAAPQ-SQGKELKPLDRLQKIEQLEQKQIE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VIKDLTNVVSTGQIVLPEIQYQIKD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VIKDLTNVVSTGQIVLPEVQYQIKD</a:t>
            </a:r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0FAE780-8D91-FE06-47E1-F948615D735B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2434D1C-EE48-F992-AC9C-E085E137987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PAM vs </a:t>
            </a:r>
            <a:r>
              <a:rPr lang="pl-PL" cap="small" spc="300" dirty="0" err="1">
                <a:latin typeface="Cambria" panose="02040503050406030204" pitchFamily="18" charset="0"/>
              </a:rPr>
              <a:t>evolution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7742F379-F178-AAE7-A1CE-3827B0F84A7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7742F379-F178-AAE7-A1CE-3827B0F84A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C26E109-A6F6-D43F-6197-AF04573DAE0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2598760-966D-BE22-41EE-5E0B0480431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F4345F69-B446-4949-8DE8-6C0A1084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6506520-3EDB-2A9B-9F3E-CA7D57DCAC6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1606322-BCD7-966F-8799-9EC0174A8FF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36157A1-52DF-4E1C-74BC-5869BBB05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A6185B0D-21C2-0201-2962-E7B74661B6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A88A4260-6B3F-70F5-F6EF-34309B2D1D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03A2D9C9-BC43-13D3-BF64-8C303C7EF1AE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75B600BE-3C36-4AC6-9C20-5CF8DFA9BB3B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2781E16C-EC66-6195-EAE0-CF2C922F6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5A01FBC3-24CE-1EB0-82C6-59ED5D8CFD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29" name="Obraz 28" descr="Obraz zawierający Czcionka, tekst, biały, linia&#10;&#10;Zawartość wygenerowana przez AI może być niepoprawna.">
            <a:extLst>
              <a:ext uri="{FF2B5EF4-FFF2-40B4-BE49-F238E27FC236}">
                <a16:creationId xmlns:a16="http://schemas.microsoft.com/office/drawing/2014/main" id="{A75B23BD-D63F-35A3-4350-D881BDD5DB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9959" y="4032293"/>
            <a:ext cx="3509066" cy="1164145"/>
          </a:xfrm>
          <a:prstGeom prst="rect">
            <a:avLst/>
          </a:prstGeom>
        </p:spPr>
      </p:pic>
      <p:pic>
        <p:nvPicPr>
          <p:cNvPr id="31" name="Obraz 30" descr="Obraz zawierający Czcionka, biały, kaligrafia, pismo odręczne&#10;&#10;Zawartość wygenerowana przez AI może być niepoprawna.">
            <a:extLst>
              <a:ext uri="{FF2B5EF4-FFF2-40B4-BE49-F238E27FC236}">
                <a16:creationId xmlns:a16="http://schemas.microsoft.com/office/drawing/2014/main" id="{32C1B863-6A5E-889C-B2BB-FD83E8B842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03758" y="4148394"/>
            <a:ext cx="4868576" cy="912858"/>
          </a:xfrm>
          <a:prstGeom prst="rect">
            <a:avLst/>
          </a:prstGeom>
        </p:spPr>
      </p:pic>
      <p:pic>
        <p:nvPicPr>
          <p:cNvPr id="34" name="Obraz 33">
            <a:extLst>
              <a:ext uri="{FF2B5EF4-FFF2-40B4-BE49-F238E27FC236}">
                <a16:creationId xmlns:a16="http://schemas.microsoft.com/office/drawing/2014/main" id="{67385A1F-45BE-278D-52A8-31FE6DF19E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51858" y="5638013"/>
            <a:ext cx="8194966" cy="91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91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CCA98-EFB7-B15C-832E-76B5A7B54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6464571-53D7-A239-08AC-52CB5B668E10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0918E5B3-A2B1-645D-3CF7-B19668301FB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PAM vs </a:t>
            </a:r>
            <a:r>
              <a:rPr lang="pl-PL" cap="small" spc="300" dirty="0" err="1">
                <a:latin typeface="Cambria" panose="02040503050406030204" pitchFamily="18" charset="0"/>
              </a:rPr>
              <a:t>evolution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5DB181D-A137-08D4-0C3D-91831962AFD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5DB181D-A137-08D4-0C3D-91831962AF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8B4D23B-1DFC-E8EE-7CD1-875B8876BB9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EC5CF61-493C-1A21-8DE9-B0F1661483F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EDCF57B-27A9-FD50-E788-DDA47296D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D2B937F-7E7E-E1DC-0149-979E7281FB2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BEB9720-3D42-3541-AEE1-5FFBD984587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8138B3F-57F5-9E34-C9E5-B32EEA7DF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D7A2AAF1-4249-FA56-4605-A2F25BDCBB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413C0671-26AC-3615-907F-8BC5F836E1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3E0D6B17-1E6F-D4FE-34D5-92FF6CD51151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1A3530D1-5432-7F47-C6AC-88868DE6B6B8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E2409CDB-046A-7932-2A62-9AADE0B22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45722FB1-D1C2-917A-9C54-ED783BCC12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78894303-F3C6-D4D5-60DF-B7341B5179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462109"/>
              </p:ext>
            </p:extLst>
          </p:nvPr>
        </p:nvGraphicFramePr>
        <p:xfrm>
          <a:off x="2271486" y="1572648"/>
          <a:ext cx="8874177" cy="3566160"/>
        </p:xfrm>
        <a:graphic>
          <a:graphicData uri="http://schemas.openxmlformats.org/drawingml/2006/table">
            <a:tbl>
              <a:tblPr/>
              <a:tblGrid>
                <a:gridCol w="2958059">
                  <a:extLst>
                    <a:ext uri="{9D8B030D-6E8A-4147-A177-3AD203B41FA5}">
                      <a16:colId xmlns:a16="http://schemas.microsoft.com/office/drawing/2014/main" val="382315914"/>
                    </a:ext>
                  </a:extLst>
                </a:gridCol>
                <a:gridCol w="2958059">
                  <a:extLst>
                    <a:ext uri="{9D8B030D-6E8A-4147-A177-3AD203B41FA5}">
                      <a16:colId xmlns:a16="http://schemas.microsoft.com/office/drawing/2014/main" val="1138229775"/>
                    </a:ext>
                  </a:extLst>
                </a:gridCol>
                <a:gridCol w="2958059">
                  <a:extLst>
                    <a:ext uri="{9D8B030D-6E8A-4147-A177-3AD203B41FA5}">
                      <a16:colId xmlns:a16="http://schemas.microsoft.com/office/drawing/2014/main" val="34984839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Organism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Mutation Rate Estimate (per nucleotide per year)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Source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79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Humans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~1.2 × 10⁻⁸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>
                          <a:hlinkClick r:id="rId16"/>
                        </a:rPr>
                        <a:t>Crabtree, 2013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149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Staphylococcus aureus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~1 × 10⁻¹⁰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>
                          <a:hlinkClick r:id="rId17"/>
                        </a:rPr>
                        <a:t>Nature, 2007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726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Escherichia coli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~1 × 10⁻⁸ to 1 × 10⁻⁹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>
                          <a:hlinkClick r:id="rId18"/>
                        </a:rPr>
                        <a:t>ScienceDirect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386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Paramecium tetraurelia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~2 × 10⁻¹¹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>
                          <a:hlinkClick r:id="rId19"/>
                        </a:rPr>
                        <a:t>PNAS, 2012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176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HIV-1 (RNA virus)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~1.2 × 10⁻⁵ per site per day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>
                          <a:hlinkClick r:id="rId20"/>
                        </a:rPr>
                        <a:t>PNAS, 2016</a:t>
                      </a:r>
                      <a:endParaRPr lang="pl-PL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517300"/>
                  </a:ext>
                </a:extLst>
              </a:tr>
            </a:tbl>
          </a:graphicData>
        </a:graphic>
      </p:graphicFrame>
      <p:pic>
        <p:nvPicPr>
          <p:cNvPr id="8" name="Obraz 7" descr="Obraz zawierający tekst, Czcionka, biały, linia&#10;&#10;Zawartość wygenerowana przez AI może być niepoprawna.">
            <a:extLst>
              <a:ext uri="{FF2B5EF4-FFF2-40B4-BE49-F238E27FC236}">
                <a16:creationId xmlns:a16="http://schemas.microsoft.com/office/drawing/2014/main" id="{1E75D941-9A65-F8C2-05FA-8CAAB06D8FD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70814" y="5379925"/>
            <a:ext cx="7264078" cy="116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4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0A90E8-3E7D-A3DF-F37E-311E9EEB8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75D77C4-8B8B-8F8B-85B3-5401509BAD4E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17A3E1E-F1AF-A825-D5A4-F59D37CE785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BLOcks</a:t>
            </a:r>
            <a:r>
              <a:rPr lang="pl-PL" cap="small" spc="300" dirty="0">
                <a:latin typeface="Cambria" panose="02040503050406030204" pitchFamily="18" charset="0"/>
              </a:rPr>
              <a:t> of </a:t>
            </a:r>
            <a:r>
              <a:rPr lang="pl-PL" cap="small" spc="300" dirty="0" err="1">
                <a:latin typeface="Cambria" panose="02040503050406030204" pitchFamily="18" charset="0"/>
              </a:rPr>
              <a:t>Substitution</a:t>
            </a:r>
            <a:r>
              <a:rPr lang="pl-PL" cap="small" spc="300" dirty="0">
                <a:latin typeface="Cambria" panose="02040503050406030204" pitchFamily="18" charset="0"/>
              </a:rPr>
              <a:t> Matrix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B7BEAB0B-B407-B3B3-7515-0E35C7CDCE6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B7BEAB0B-B407-B3B3-7515-0E35C7CDCE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6B6297E-682C-36DF-978D-5FF94ED6346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F2BEF6F-B347-2744-0160-60C88108DF4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9DD56F3-7030-7D01-5665-5F9021DA1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CFE7D6D-A163-D2ED-0E56-DA05428E40F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28573EA-C800-0B53-881F-0633B72B674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038E464-79A5-5E16-83E6-77594ED6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B998C0CF-2B0F-DA9A-25BF-C5A2C69FF2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FC2412BB-AC05-36FE-BF17-4535A4FA5D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91D88C9B-DA7F-D225-4B74-0FC736DF7F67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FE87C47C-D656-8BA5-EE6C-1913B2C8F4A1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0F0358BF-CF65-599A-C64F-D234F17EE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5F58ABAC-A226-A30C-7A9F-8B49C519F0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sp>
        <p:nvSpPr>
          <p:cNvPr id="14" name="Rounded Rectangle 2">
            <a:extLst>
              <a:ext uri="{FF2B5EF4-FFF2-40B4-BE49-F238E27FC236}">
                <a16:creationId xmlns:a16="http://schemas.microsoft.com/office/drawing/2014/main" id="{86F13AA4-C391-FD66-51EA-C802B2884F0E}"/>
              </a:ext>
            </a:extLst>
          </p:cNvPr>
          <p:cNvSpPr/>
          <p:nvPr/>
        </p:nvSpPr>
        <p:spPr>
          <a:xfrm>
            <a:off x="1850571" y="1252880"/>
            <a:ext cx="9422031" cy="9007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🔹 </a:t>
            </a:r>
            <a:r>
              <a:rPr lang="pl-PL" sz="2800" dirty="0" err="1"/>
              <a:t>Collect</a:t>
            </a:r>
            <a:r>
              <a:rPr lang="pl-PL" sz="2800" dirty="0"/>
              <a:t> </a:t>
            </a:r>
            <a:r>
              <a:rPr lang="pl-PL" sz="2800" dirty="0" err="1"/>
              <a:t>conserved</a:t>
            </a:r>
            <a:r>
              <a:rPr lang="pl-PL" sz="2800" dirty="0"/>
              <a:t> protein </a:t>
            </a:r>
            <a:r>
              <a:rPr lang="pl-PL" sz="2800" dirty="0" err="1"/>
              <a:t>blocks</a:t>
            </a:r>
            <a:endParaRPr dirty="0"/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3D29E311-A63E-0ACF-2FCE-D34886A4BC61}"/>
              </a:ext>
            </a:extLst>
          </p:cNvPr>
          <p:cNvSpPr/>
          <p:nvPr/>
        </p:nvSpPr>
        <p:spPr>
          <a:xfrm>
            <a:off x="1850570" y="2381796"/>
            <a:ext cx="9422031" cy="9007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🧩 Cluster </a:t>
            </a:r>
            <a:r>
              <a:rPr lang="pl-PL" dirty="0" err="1"/>
              <a:t>sequences</a:t>
            </a:r>
            <a:r>
              <a:rPr lang="pl-PL" dirty="0"/>
              <a:t> by </a:t>
            </a:r>
            <a:r>
              <a:rPr lang="pl-PL" dirty="0" err="1"/>
              <a:t>identity</a:t>
            </a:r>
            <a:r>
              <a:rPr lang="pl-PL" dirty="0"/>
              <a:t> </a:t>
            </a:r>
            <a:r>
              <a:rPr lang="pl-PL" dirty="0" err="1"/>
              <a:t>threshold</a:t>
            </a:r>
            <a:endParaRPr dirty="0"/>
          </a:p>
        </p:txBody>
      </p:sp>
      <p:sp>
        <p:nvSpPr>
          <p:cNvPr id="16" name="Rounded Rectangle 2">
            <a:extLst>
              <a:ext uri="{FF2B5EF4-FFF2-40B4-BE49-F238E27FC236}">
                <a16:creationId xmlns:a16="http://schemas.microsoft.com/office/drawing/2014/main" id="{33CBBD7F-D4AA-F353-3C78-0ADC1066AF20}"/>
              </a:ext>
            </a:extLst>
          </p:cNvPr>
          <p:cNvSpPr/>
          <p:nvPr/>
        </p:nvSpPr>
        <p:spPr>
          <a:xfrm>
            <a:off x="1850569" y="3510712"/>
            <a:ext cx="9422031" cy="9007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🔍 </a:t>
            </a:r>
            <a:r>
              <a:rPr lang="pl-PL" sz="2800" dirty="0" err="1"/>
              <a:t>Count</a:t>
            </a:r>
            <a:r>
              <a:rPr lang="pl-PL" sz="2800" dirty="0"/>
              <a:t> </a:t>
            </a:r>
            <a:r>
              <a:rPr lang="pl-PL" sz="2800" dirty="0" err="1"/>
              <a:t>amino</a:t>
            </a:r>
            <a:r>
              <a:rPr lang="pl-PL" sz="2800" dirty="0"/>
              <a:t> </a:t>
            </a:r>
            <a:r>
              <a:rPr lang="pl-PL" sz="2800" dirty="0" err="1"/>
              <a:t>acid</a:t>
            </a:r>
            <a:r>
              <a:rPr lang="pl-PL" sz="2800" dirty="0"/>
              <a:t> </a:t>
            </a:r>
            <a:r>
              <a:rPr lang="pl-PL" sz="2800" dirty="0" err="1"/>
              <a:t>substitutions</a:t>
            </a:r>
            <a:endParaRPr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F013CB87-8489-BB6B-A920-63A504ABAD3E}"/>
              </a:ext>
            </a:extLst>
          </p:cNvPr>
          <p:cNvSpPr/>
          <p:nvPr/>
        </p:nvSpPr>
        <p:spPr>
          <a:xfrm>
            <a:off x="1850568" y="4639628"/>
            <a:ext cx="9422031" cy="9007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📊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substitution</a:t>
            </a:r>
            <a:r>
              <a:rPr lang="pl-PL" sz="2800" dirty="0"/>
              <a:t> </a:t>
            </a:r>
            <a:r>
              <a:rPr lang="pl-PL" sz="2800" dirty="0" err="1"/>
              <a:t>frequencies</a:t>
            </a:r>
            <a:endParaRPr dirty="0"/>
          </a:p>
        </p:txBody>
      </p:sp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07BB45D3-8CE4-4AC6-83CD-4A3DD00A439B}"/>
              </a:ext>
            </a:extLst>
          </p:cNvPr>
          <p:cNvSpPr/>
          <p:nvPr/>
        </p:nvSpPr>
        <p:spPr>
          <a:xfrm>
            <a:off x="1850567" y="5768544"/>
            <a:ext cx="9422031" cy="9007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🧮 </a:t>
            </a:r>
            <a:r>
              <a:rPr lang="pl-PL" sz="2800" dirty="0" err="1"/>
              <a:t>Calculate</a:t>
            </a:r>
            <a:r>
              <a:rPr lang="pl-PL" sz="2800" dirty="0"/>
              <a:t> log-</a:t>
            </a:r>
            <a:r>
              <a:rPr lang="pl-PL" sz="2800" dirty="0" err="1"/>
              <a:t>odds</a:t>
            </a:r>
            <a:r>
              <a:rPr lang="pl-PL" sz="2800" dirty="0"/>
              <a:t> </a:t>
            </a:r>
            <a:r>
              <a:rPr lang="pl-PL" sz="2800" dirty="0" err="1"/>
              <a:t>scores</a:t>
            </a:r>
            <a:r>
              <a:rPr lang="pl-PL" sz="2800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706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D1E97-968C-01CD-38E4-3103B48B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2E15FD96-ECC8-DC9B-161A-F41AC484A791}"/>
              </a:ext>
            </a:extLst>
          </p:cNvPr>
          <p:cNvSpPr/>
          <p:nvPr/>
        </p:nvSpPr>
        <p:spPr>
          <a:xfrm>
            <a:off x="2654007" y="1143000"/>
            <a:ext cx="7944787" cy="5693563"/>
          </a:xfrm>
          <a:prstGeom prst="roundRect">
            <a:avLst>
              <a:gd name="adj" fmla="val 455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57B1ACA-38AA-66F8-6036-C71DD2EB4E4B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083B75C-500C-C9C8-1A80-FC8B91DEA82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BLOSUM62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B3251A55-A4E0-9EC0-4273-CF6815BF3D7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B3251A55-A4E0-9EC0-4273-CF6815BF3D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671295F-669E-C3C7-F0AF-DB41A8B9413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4A2ACDBF-FB91-4F0B-3FE1-C43E97BDAF2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FB7D21BC-85CD-2AF1-9704-ACE89DF6A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2E08858-380B-E300-D766-4A689625C9F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6581803-7151-BE8A-0F89-4F2AD4E623D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3A586A53-F49D-3774-70A9-22290CEAD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E5D37F8B-DF50-93AC-CD90-081AD703F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092A43A2-0C7C-2FC8-22F8-6FE015F9E4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CB86CDF3-F491-79E0-8E97-DC9592185416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16B5002F-5F52-182F-7D4C-BA9255C5F34B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5835F04E-3570-E45B-381C-169E631D5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1764C0E5-C702-46A4-D64E-A2A5535913F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52C60D26-3AAC-1277-005F-222E6B11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869" y="1264486"/>
            <a:ext cx="7666993" cy="542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44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2DBB9C-1871-9F70-2F09-D452BBB1F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629216D-0EF4-8A73-7588-B96B5BC737C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3214D86C-99A9-EFF9-0E91-7A2BB81FD2C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PAM vs BLOSUM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7BFD8246-03C6-7552-A3CC-C95F870FD96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7BFD8246-03C6-7552-A3CC-C95F870FD9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9758973-375E-17F3-1C99-CCCFCD42C47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19AB7AC-2AB6-A0D8-2D1A-EFDC0B44A61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486E547-083D-2B74-D01B-5866840E0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B7499BB-4B41-E13C-2ADF-CFCC459E9DF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CAC94CB-5C8D-C09F-AF0F-53D1967A685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FA845AF-6734-C1D1-7E15-B5985503B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95EE68EA-F1B4-5F6C-7EB0-C2B3630E9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2475E005-2A33-4226-AF7B-3E16D06A37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DE16A994-5160-4DDA-5F95-7D77FCC6597B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14998694-FA39-3530-B5CC-269F9D3934D3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286ECF93-1F67-D51C-B4E6-C627478A8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90A8EBBF-8EA8-54F9-194C-961A42D83E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0A685F89-A9B9-3D75-59BA-53D4AB77C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95592"/>
              </p:ext>
            </p:extLst>
          </p:nvPr>
        </p:nvGraphicFramePr>
        <p:xfrm>
          <a:off x="1770028" y="1339147"/>
          <a:ext cx="10172656" cy="4732000"/>
        </p:xfrm>
        <a:graphic>
          <a:graphicData uri="http://schemas.openxmlformats.org/drawingml/2006/table">
            <a:tbl>
              <a:tblPr/>
              <a:tblGrid>
                <a:gridCol w="2142780">
                  <a:extLst>
                    <a:ext uri="{9D8B030D-6E8A-4147-A177-3AD203B41FA5}">
                      <a16:colId xmlns:a16="http://schemas.microsoft.com/office/drawing/2014/main" val="4292854026"/>
                    </a:ext>
                  </a:extLst>
                </a:gridCol>
                <a:gridCol w="4050396">
                  <a:extLst>
                    <a:ext uri="{9D8B030D-6E8A-4147-A177-3AD203B41FA5}">
                      <a16:colId xmlns:a16="http://schemas.microsoft.com/office/drawing/2014/main" val="76267727"/>
                    </a:ext>
                  </a:extLst>
                </a:gridCol>
                <a:gridCol w="3979480">
                  <a:extLst>
                    <a:ext uri="{9D8B030D-6E8A-4147-A177-3AD203B41FA5}">
                      <a16:colId xmlns:a16="http://schemas.microsoft.com/office/drawing/2014/main" val="1637549997"/>
                    </a:ext>
                  </a:extLst>
                </a:gridCol>
              </a:tblGrid>
              <a:tr h="2743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 err="1"/>
                        <a:t>Feature</a:t>
                      </a:r>
                      <a:endParaRPr lang="pl-PL" sz="2400" b="1" dirty="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🧬 </a:t>
                      </a:r>
                      <a:r>
                        <a:rPr lang="pl-PL" sz="2400" b="1"/>
                        <a:t>PAM</a:t>
                      </a:r>
                      <a:endParaRPr lang="pl-PL" sz="240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🧪 </a:t>
                      </a:r>
                      <a:r>
                        <a:rPr lang="pl-PL" sz="2400" b="1"/>
                        <a:t>BLOSUM</a:t>
                      </a:r>
                      <a:endParaRPr lang="pl-PL" sz="240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09115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🔹 </a:t>
                      </a:r>
                      <a:r>
                        <a:rPr lang="pl-PL" sz="2400" b="1"/>
                        <a:t>Basis</a:t>
                      </a:r>
                      <a:endParaRPr lang="pl-PL" sz="240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Global alignments of closely related proteins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Local conserved blocks (no gaps) from multiple protein families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652510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⏱ </a:t>
                      </a:r>
                      <a:r>
                        <a:rPr lang="pl-PL" sz="2400" b="1"/>
                        <a:t>Evolutionary model</a:t>
                      </a:r>
                      <a:endParaRPr lang="pl-PL" sz="240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Extrapolated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over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evolutionary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time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using</a:t>
                      </a:r>
                      <a:r>
                        <a:rPr lang="pl-PL" sz="2400" dirty="0"/>
                        <a:t> PAM1 → </a:t>
                      </a:r>
                      <a:r>
                        <a:rPr lang="pl-PL" sz="2400" dirty="0" err="1"/>
                        <a:t>PAMn</a:t>
                      </a:r>
                      <a:endParaRPr lang="pl-PL" sz="2400" dirty="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Directly derived from observed substitutions; no extrapolation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825208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🧮 </a:t>
                      </a:r>
                      <a:r>
                        <a:rPr lang="pl-PL" sz="2400" b="1"/>
                        <a:t>Substitution probabilities</a:t>
                      </a:r>
                      <a:endParaRPr lang="pl-PL" sz="240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Calculated from accepted point mutations per 100 residues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Calculated from observed frequencies in sequence clusters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706153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🔢 </a:t>
                      </a:r>
                      <a:r>
                        <a:rPr lang="pl-PL" sz="2400" b="1"/>
                        <a:t>Identity threshold</a:t>
                      </a:r>
                      <a:endParaRPr lang="pl-PL" sz="240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Starts from nearly identical sequences (PAM1 ≈ 1% change)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Clustered</a:t>
                      </a:r>
                      <a:r>
                        <a:rPr lang="pl-PL" sz="2400" dirty="0"/>
                        <a:t> by </a:t>
                      </a:r>
                      <a:r>
                        <a:rPr lang="pl-PL" sz="2400" dirty="0" err="1"/>
                        <a:t>sequence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identity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threshold</a:t>
                      </a:r>
                      <a:r>
                        <a:rPr lang="pl-PL" sz="2400" dirty="0"/>
                        <a:t> (</a:t>
                      </a:r>
                      <a:r>
                        <a:rPr lang="pl-PL" sz="2400" dirty="0" err="1"/>
                        <a:t>e.g</a:t>
                      </a:r>
                      <a:r>
                        <a:rPr lang="pl-PL" sz="2400" dirty="0"/>
                        <a:t>., 62% for BLOSUM62)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281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444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C34E39-47FC-0FD6-2096-EF88FA5F0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D436BCF-E1E1-A2B6-98A2-383365461615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C19C2963-7CE9-8E78-1F4A-676023BFC47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PAM vs BLOSUM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2B7095FC-72F5-15FF-302B-7E9CF68952A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2B7095FC-72F5-15FF-302B-7E9CF68952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76DE16E9-76D1-E5F0-6C81-8B1CF3AEEF8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056B596-052C-FC1F-DE16-2A59745F2F8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ECB6AD2-B8B0-A62C-120F-3872F0A17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5A01230-597E-6300-DE15-219A1AD02A3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A956662-05F5-8170-A9B2-B0F566498AE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B9465FF-005F-3BFC-EA47-6EDB0EA24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9C9E1C99-7E10-803A-EFB8-F95AE0FBDB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DBFC753A-C351-F858-CA6F-EF6925C188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E25A5044-7009-A296-6625-6BF7ABF4EA83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9F99BB99-9FC7-A4AA-8C2F-AA4FE3224E96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69095AFF-DB54-65EB-98C6-AF3810BCF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72BF48A8-13B3-DB20-A4A6-685AA0ED4B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D6F81AB4-2D1F-CA6F-5EB8-7EBFCDE10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143165"/>
              </p:ext>
            </p:extLst>
          </p:nvPr>
        </p:nvGraphicFramePr>
        <p:xfrm>
          <a:off x="1770028" y="1339147"/>
          <a:ext cx="10172656" cy="5097760"/>
        </p:xfrm>
        <a:graphic>
          <a:graphicData uri="http://schemas.openxmlformats.org/drawingml/2006/table">
            <a:tbl>
              <a:tblPr/>
              <a:tblGrid>
                <a:gridCol w="2142780">
                  <a:extLst>
                    <a:ext uri="{9D8B030D-6E8A-4147-A177-3AD203B41FA5}">
                      <a16:colId xmlns:a16="http://schemas.microsoft.com/office/drawing/2014/main" val="4292854026"/>
                    </a:ext>
                  </a:extLst>
                </a:gridCol>
                <a:gridCol w="4050396">
                  <a:extLst>
                    <a:ext uri="{9D8B030D-6E8A-4147-A177-3AD203B41FA5}">
                      <a16:colId xmlns:a16="http://schemas.microsoft.com/office/drawing/2014/main" val="76267727"/>
                    </a:ext>
                  </a:extLst>
                </a:gridCol>
                <a:gridCol w="3979480">
                  <a:extLst>
                    <a:ext uri="{9D8B030D-6E8A-4147-A177-3AD203B41FA5}">
                      <a16:colId xmlns:a16="http://schemas.microsoft.com/office/drawing/2014/main" val="1637549997"/>
                    </a:ext>
                  </a:extLst>
                </a:gridCol>
              </a:tblGrid>
              <a:tr h="2743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 err="1"/>
                        <a:t>Feature</a:t>
                      </a:r>
                      <a:endParaRPr lang="pl-PL" sz="2400" b="1" dirty="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🧬 </a:t>
                      </a:r>
                      <a:r>
                        <a:rPr lang="pl-PL" sz="2400" b="1"/>
                        <a:t>PAM</a:t>
                      </a:r>
                      <a:endParaRPr lang="pl-PL" sz="240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/>
                        <a:t>🧪 </a:t>
                      </a:r>
                      <a:r>
                        <a:rPr lang="pl-PL" sz="2400" b="1" dirty="0"/>
                        <a:t>BLOSUM</a:t>
                      </a:r>
                      <a:endParaRPr lang="pl-PL" sz="2400" dirty="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09115"/>
                  </a:ext>
                </a:extLst>
              </a:tr>
              <a:tr h="6857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⚖️ </a:t>
                      </a:r>
                      <a:r>
                        <a:rPr lang="pl-PL" sz="2400" b="1"/>
                        <a:t>Usage</a:t>
                      </a:r>
                      <a:endParaRPr lang="pl-PL" sz="240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Matrices correspond to evolutionary distance (PAM30 = close, PAM250 = distant)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Matrices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correspond</a:t>
                      </a:r>
                      <a:r>
                        <a:rPr lang="pl-PL" sz="2400" dirty="0"/>
                        <a:t> to </a:t>
                      </a:r>
                      <a:r>
                        <a:rPr lang="pl-PL" sz="2400" dirty="0" err="1"/>
                        <a:t>sequence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similarity</a:t>
                      </a:r>
                      <a:r>
                        <a:rPr lang="pl-PL" sz="2400" dirty="0"/>
                        <a:t> (BLOSUM80 = </a:t>
                      </a:r>
                      <a:r>
                        <a:rPr lang="pl-PL" sz="2400" dirty="0" err="1"/>
                        <a:t>close</a:t>
                      </a:r>
                      <a:r>
                        <a:rPr lang="pl-PL" sz="2400" dirty="0"/>
                        <a:t>, BLOSUM45 = </a:t>
                      </a:r>
                      <a:r>
                        <a:rPr lang="pl-PL" sz="2400" dirty="0" err="1"/>
                        <a:t>distant</a:t>
                      </a:r>
                      <a:r>
                        <a:rPr lang="pl-PL" sz="2400" dirty="0"/>
                        <a:t>)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299056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🔁 </a:t>
                      </a:r>
                      <a:r>
                        <a:rPr lang="pl-PL" sz="2400" b="1"/>
                        <a:t>Matrix construction</a:t>
                      </a:r>
                      <a:endParaRPr lang="pl-PL" sz="240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Extrapolated via matrix powers: (PAM_n = (PAM_1)^n)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Direct counts; no matrix powering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943065"/>
                  </a:ext>
                </a:extLst>
              </a:tr>
              <a:tr h="68575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💻 </a:t>
                      </a:r>
                      <a:r>
                        <a:rPr lang="pl-PL" sz="2400" b="1"/>
                        <a:t>Best for</a:t>
                      </a:r>
                      <a:endParaRPr lang="pl-PL" sz="240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Alignments of proteins of varying evolutionary distances (requires choosing PAMn appropriately)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Alignments of conserved regions; widely used in BLAST and motif detection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630781"/>
                  </a:ext>
                </a:extLst>
              </a:tr>
              <a:tr h="4800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🧾 </a:t>
                      </a:r>
                      <a:r>
                        <a:rPr lang="pl-PL" sz="2400" b="1"/>
                        <a:t>Score type</a:t>
                      </a:r>
                      <a:endParaRPr lang="pl-PL" sz="240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Log-odds scores derived from mutation probabilities</a:t>
                      </a:r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/>
                        <a:t>Log-</a:t>
                      </a:r>
                      <a:r>
                        <a:rPr lang="pl-PL" sz="2400" dirty="0" err="1"/>
                        <a:t>odds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scores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derived</a:t>
                      </a:r>
                      <a:r>
                        <a:rPr lang="pl-PL" sz="2400" dirty="0"/>
                        <a:t> from </a:t>
                      </a:r>
                      <a:r>
                        <a:rPr lang="pl-PL" sz="2400" dirty="0" err="1"/>
                        <a:t>observed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substitutions</a:t>
                      </a:r>
                      <a:endParaRPr lang="pl-PL" sz="2400" dirty="0"/>
                    </a:p>
                  </a:txBody>
                  <a:tcPr marL="68575" marR="68575" marT="34288" marB="342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671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159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5E71A-CC83-28D2-9C6E-20C092D9D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EF2FB16-47F5-2E1B-730D-6EAD7A1B59F3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F32ECC4D-1C2E-F8F8-CFA5-75C171E585C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PAM vs BLOSUM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57A326C1-AACB-1BE4-78F4-E6E9AD30BC8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57A326C1-AACB-1BE4-78F4-E6E9AD30BC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65D112B-3DEB-73E3-48EA-FA1424A1FF8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C91CA59D-3282-5F9C-AF12-E783791DEC7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598AD577-0E86-0BE9-FDAF-4DC03A38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B168955-ADBB-3C5C-DA81-FF66C39EC56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4592532-3CD5-7120-A8F3-A6B73DEF616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805C567-5D80-56F5-327D-6611DA27C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5FA8AA44-B9A0-F53E-6BFC-26895673A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0C0297D4-8340-6833-4895-6632C2CFA6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0AFF9356-CAE7-5EA1-F873-273B17EB6416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FB44038-44B7-A934-BF3B-852FF8D77439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2D8D810F-31ED-CE1C-C2B7-BF8279B68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0A46886A-ED29-64AF-39E6-3372186A0F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4" name="Obraz 3" descr="Obraz zawierający tekst, zrzut ekranu, Czcionka, numer&#10;&#10;Zawartość wygenerowana przez AI może być niepoprawna.">
            <a:extLst>
              <a:ext uri="{FF2B5EF4-FFF2-40B4-BE49-F238E27FC236}">
                <a16:creationId xmlns:a16="http://schemas.microsoft.com/office/drawing/2014/main" id="{16140DB9-FFF6-38E2-9804-BA7703373D1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74225" y="1993900"/>
            <a:ext cx="4527999" cy="3468908"/>
          </a:xfrm>
          <a:prstGeom prst="rect">
            <a:avLst/>
          </a:prstGeom>
        </p:spPr>
      </p:pic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FC6FE5A0-487B-98BF-0BC6-3CAD8AF93216}"/>
              </a:ext>
            </a:extLst>
          </p:cNvPr>
          <p:cNvSpPr/>
          <p:nvPr/>
        </p:nvSpPr>
        <p:spPr>
          <a:xfrm>
            <a:off x="7110559" y="2778189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🔢 </a:t>
            </a:r>
            <a:r>
              <a:rPr lang="pl-PL" dirty="0"/>
              <a:t>One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roughly</a:t>
            </a:r>
            <a:r>
              <a:rPr lang="pl-PL" dirty="0"/>
              <a:t> </a:t>
            </a:r>
            <a:r>
              <a:rPr lang="pl-PL" dirty="0" err="1"/>
              <a:t>relate</a:t>
            </a:r>
            <a:r>
              <a:rPr lang="pl-PL" dirty="0"/>
              <a:t> the </a:t>
            </a:r>
            <a:r>
              <a:rPr lang="pl-PL" dirty="0" err="1"/>
              <a:t>matrices</a:t>
            </a:r>
            <a:r>
              <a:rPr lang="pl-PL" dirty="0"/>
              <a:t> one to </a:t>
            </a:r>
            <a:r>
              <a:rPr lang="pl-PL" dirty="0" err="1"/>
              <a:t>another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6993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0208A-4A34-634E-232E-48247FED6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6E9EB35-1835-6D31-050D-341FCC6716F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3E276E79-0FE9-827C-B771-E8B6F100C0B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How </a:t>
            </a:r>
            <a:r>
              <a:rPr lang="pl-PL" cap="small" spc="300" dirty="0" err="1">
                <a:latin typeface="Cambria" panose="02040503050406030204" pitchFamily="18" charset="0"/>
              </a:rPr>
              <a:t>about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gaps</a:t>
            </a:r>
            <a:r>
              <a:rPr lang="pl-PL" cap="small" spc="300" dirty="0">
                <a:latin typeface="Cambria" panose="02040503050406030204" pitchFamily="18" charset="0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9D199D9B-820A-7D33-4E52-F4568AF7C7E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9D199D9B-820A-7D33-4E52-F4568AF7C7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1C62734-17DD-BCF8-6430-7312AE26BAB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59F6159-9242-A498-9001-DFAF25406C3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8B28A0D-55DD-AB9E-9764-38186A9DD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F95C3E5-4FB5-A449-DEB9-6E374EB627A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E52A60B-4CA9-4091-63F1-D8F077FF9D7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273C12A-7F58-CBDD-5D8A-99F67E96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2FC6018E-B0AC-78A0-8666-82F97AFD68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E6F82A1B-AB0F-3590-D18D-9A8D568ED4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F2DD8A8F-94D1-92A3-55C3-E7F4B5528274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79B6DF93-A1A7-1D08-824F-55A5CAA39221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1E290B5C-4FA0-DA25-5E56-542FBD609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4841D8BD-4384-18ED-17F1-DE32067682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0C9F47B4-D46B-3DF7-6866-08AD05E9179D}"/>
              </a:ext>
            </a:extLst>
          </p:cNvPr>
          <p:cNvSpPr/>
          <p:nvPr/>
        </p:nvSpPr>
        <p:spPr>
          <a:xfrm>
            <a:off x="2423885" y="3955633"/>
            <a:ext cx="8574373" cy="118317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</a:t>
            </a:r>
            <a:r>
              <a:rPr lang="pl-PL" dirty="0"/>
              <a:t>To </a:t>
            </a:r>
            <a:r>
              <a:rPr lang="pl-PL" dirty="0" err="1"/>
              <a:t>score</a:t>
            </a:r>
            <a:r>
              <a:rPr lang="pl-PL" dirty="0"/>
              <a:t> the </a:t>
            </a:r>
            <a:r>
              <a:rPr lang="pl-PL" dirty="0" err="1"/>
              <a:t>sequence</a:t>
            </a:r>
            <a:r>
              <a:rPr lang="pl-PL" dirty="0"/>
              <a:t> </a:t>
            </a:r>
            <a:r>
              <a:rPr lang="pl-PL" dirty="0" err="1"/>
              <a:t>alignment</a:t>
            </a:r>
            <a:r>
              <a:rPr lang="pl-PL" dirty="0"/>
              <a:t> one </a:t>
            </a:r>
            <a:r>
              <a:rPr lang="pl-PL" dirty="0" err="1"/>
              <a:t>has</a:t>
            </a:r>
            <a:r>
              <a:rPr lang="pl-PL" dirty="0"/>
              <a:t> to </a:t>
            </a:r>
            <a:r>
              <a:rPr lang="pl-PL" dirty="0" err="1"/>
              <a:t>introduce</a:t>
            </a:r>
            <a:r>
              <a:rPr lang="pl-PL" dirty="0"/>
              <a:t> the gap </a:t>
            </a:r>
            <a:r>
              <a:rPr lang="pl-PL" dirty="0" err="1"/>
              <a:t>penalty</a:t>
            </a:r>
            <a:r>
              <a:rPr lang="pl-PL" dirty="0"/>
              <a:t>.</a:t>
            </a:r>
            <a:endParaRPr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5C85BB3-5813-C140-0D00-48530F144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107484"/>
              </p:ext>
            </p:extLst>
          </p:nvPr>
        </p:nvGraphicFramePr>
        <p:xfrm>
          <a:off x="2356430" y="1657902"/>
          <a:ext cx="8709285" cy="1828800"/>
        </p:xfrm>
        <a:graphic>
          <a:graphicData uri="http://schemas.openxmlformats.org/drawingml/2006/table">
            <a:tbl>
              <a:tblPr/>
              <a:tblGrid>
                <a:gridCol w="2903095">
                  <a:extLst>
                    <a:ext uri="{9D8B030D-6E8A-4147-A177-3AD203B41FA5}">
                      <a16:colId xmlns:a16="http://schemas.microsoft.com/office/drawing/2014/main" val="3829458412"/>
                    </a:ext>
                  </a:extLst>
                </a:gridCol>
                <a:gridCol w="2903095">
                  <a:extLst>
                    <a:ext uri="{9D8B030D-6E8A-4147-A177-3AD203B41FA5}">
                      <a16:colId xmlns:a16="http://schemas.microsoft.com/office/drawing/2014/main" val="3961011598"/>
                    </a:ext>
                  </a:extLst>
                </a:gridCol>
                <a:gridCol w="2903095">
                  <a:extLst>
                    <a:ext uri="{9D8B030D-6E8A-4147-A177-3AD203B41FA5}">
                      <a16:colId xmlns:a16="http://schemas.microsoft.com/office/drawing/2014/main" val="1260535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/>
                        <a:t>Matrix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Gap Opening (g_o)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/>
                        <a:t>Gap Extension (</a:t>
                      </a:r>
                      <a:r>
                        <a:rPr lang="pl-PL" sz="2400" b="1" dirty="0" err="1"/>
                        <a:t>g_e</a:t>
                      </a:r>
                      <a:r>
                        <a:rPr lang="pl-PL" sz="2400" b="1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053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PAM250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–10 to –12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–1 to –2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67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BLOSUM62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–11 to –12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–1 to –2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787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BLOSUM80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–12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/>
                        <a:t>–1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110504"/>
                  </a:ext>
                </a:extLst>
              </a:tr>
            </a:tbl>
          </a:graphicData>
        </a:graphic>
      </p:graphicFrame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340A10FC-DA32-6C10-FA57-ABF9A95E726E}"/>
              </a:ext>
            </a:extLst>
          </p:cNvPr>
          <p:cNvSpPr/>
          <p:nvPr/>
        </p:nvSpPr>
        <p:spPr>
          <a:xfrm>
            <a:off x="2423885" y="5426808"/>
            <a:ext cx="8574373" cy="118317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 </a:t>
            </a:r>
            <a:r>
              <a:rPr lang="pl-PL" dirty="0" err="1"/>
              <a:t>correct</a:t>
            </a:r>
            <a:r>
              <a:rPr lang="pl-PL" dirty="0"/>
              <a:t> gap </a:t>
            </a:r>
            <a:r>
              <a:rPr lang="pl-PL" dirty="0" err="1"/>
              <a:t>penalty</a:t>
            </a:r>
            <a:r>
              <a:rPr lang="pl-PL" dirty="0"/>
              <a:t>, one </a:t>
            </a:r>
            <a:r>
              <a:rPr lang="pl-PL" dirty="0" err="1"/>
              <a:t>has</a:t>
            </a:r>
            <a:r>
              <a:rPr lang="pl-PL" dirty="0"/>
              <a:t> to </a:t>
            </a:r>
            <a:r>
              <a:rPr lang="pl-PL" dirty="0" err="1"/>
              <a:t>choose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value</a:t>
            </a:r>
            <a:r>
              <a:rPr lang="pl-PL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474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41E25-B5AB-DEE2-9D6E-69521AAF4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99A28E8-DDBA-A835-162A-9516F8721ED2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F5F7512A-187D-CFC3-CC41-505E47D8B38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Protein </a:t>
            </a:r>
            <a:r>
              <a:rPr lang="pl-PL" cap="small" spc="300" dirty="0" err="1">
                <a:latin typeface="Cambria" panose="02040503050406030204" pitchFamily="18" charset="0"/>
              </a:rPr>
              <a:t>similarity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E8917D9-6500-B3A5-B036-9159819B342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E8917D9-6500-B3A5-B036-9159819B34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90401C5-FF58-9C9E-D60E-E1F5A98411E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4C5EA934-3407-EEF1-1319-36000FF91A7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0291985-4A6B-9FCC-D76B-138C8FEDE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39CFC4E-5F9B-A321-72C5-FF3317A84B0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F64DBB2-0334-BAEB-12A8-485F1C68E57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C37C326-324A-779F-8015-F9F3835A3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88DA48EE-78B7-A239-CA15-D47B2C9CA8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0175BC5D-D490-A382-2A35-BC5A9D69E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6387155F-DFD5-EE9C-8BC2-69BD1F023DA5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C1E66448-D44C-3114-8927-5C51EB590156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CAEAAEB1-A333-92BF-0658-ED2129AEE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A30CE812-4A64-617D-A57B-1978696E28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44D4B546-3F77-E871-685A-9F3D842B6FF7}"/>
              </a:ext>
            </a:extLst>
          </p:cNvPr>
          <p:cNvGraphicFramePr>
            <a:graphicFrameLocks noGrp="1"/>
          </p:cNvGraphicFramePr>
          <p:nvPr/>
        </p:nvGraphicFramePr>
        <p:xfrm>
          <a:off x="1801494" y="1224671"/>
          <a:ext cx="10031484" cy="5385312"/>
        </p:xfrm>
        <a:graphic>
          <a:graphicData uri="http://schemas.openxmlformats.org/drawingml/2006/table">
            <a:tbl>
              <a:tblPr/>
              <a:tblGrid>
                <a:gridCol w="2391644">
                  <a:extLst>
                    <a:ext uri="{9D8B030D-6E8A-4147-A177-3AD203B41FA5}">
                      <a16:colId xmlns:a16="http://schemas.microsoft.com/office/drawing/2014/main" val="3207084376"/>
                    </a:ext>
                  </a:extLst>
                </a:gridCol>
                <a:gridCol w="1858781">
                  <a:extLst>
                    <a:ext uri="{9D8B030D-6E8A-4147-A177-3AD203B41FA5}">
                      <a16:colId xmlns:a16="http://schemas.microsoft.com/office/drawing/2014/main" val="158065449"/>
                    </a:ext>
                  </a:extLst>
                </a:gridCol>
                <a:gridCol w="5781059">
                  <a:extLst>
                    <a:ext uri="{9D8B030D-6E8A-4147-A177-3AD203B41FA5}">
                      <a16:colId xmlns:a16="http://schemas.microsoft.com/office/drawing/2014/main" val="3819881953"/>
                    </a:ext>
                  </a:extLst>
                </a:gridCol>
              </a:tblGrid>
              <a:tr h="251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Feature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 err="1"/>
                        <a:t>Typical</a:t>
                      </a:r>
                      <a:r>
                        <a:rPr lang="pl-PL" sz="2200" b="1" dirty="0"/>
                        <a:t> </a:t>
                      </a:r>
                      <a:r>
                        <a:rPr lang="pl-PL" sz="2200" b="1" dirty="0" err="1"/>
                        <a:t>Range</a:t>
                      </a:r>
                      <a:endParaRPr lang="pl-PL" sz="2200" b="1" dirty="0"/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 err="1"/>
                        <a:t>Interpretation</a:t>
                      </a:r>
                      <a:endParaRPr lang="pl-PL" sz="2200" b="1" dirty="0"/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74579"/>
                  </a:ext>
                </a:extLst>
              </a:tr>
              <a:tr h="440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🧬 </a:t>
                      </a:r>
                      <a:r>
                        <a:rPr lang="pl-PL" sz="2200" b="1"/>
                        <a:t>Sequence identity (%)</a:t>
                      </a:r>
                      <a:endParaRPr lang="pl-PL" sz="2200"/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&gt;30%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Likely homologous, functionally related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368485"/>
                  </a:ext>
                </a:extLst>
              </a:tr>
              <a:tr h="44002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l-PL" sz="2200"/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20–30%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Twilight zone: possible distant homology, needs additional evidence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949766"/>
                  </a:ext>
                </a:extLst>
              </a:tr>
              <a:tr h="25144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l-PL" sz="2200"/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&lt;20%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Usually unrelated sequences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02620"/>
                  </a:ext>
                </a:extLst>
              </a:tr>
              <a:tr h="4400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📏 </a:t>
                      </a:r>
                      <a:r>
                        <a:rPr lang="pl-PL" sz="2200" b="1"/>
                        <a:t>Alignment coverage (%)</a:t>
                      </a:r>
                      <a:endParaRPr lang="pl-PL" sz="2200"/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&gt;70%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Confident similarity when combined with identity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29537"/>
                  </a:ext>
                </a:extLst>
              </a:tr>
              <a:tr h="44002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l-PL" sz="2200"/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/>
                        <a:t>&lt;70%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Short alignment; high identity may be misleading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038545"/>
                  </a:ext>
                </a:extLst>
              </a:tr>
              <a:tr h="2514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💻 </a:t>
                      </a:r>
                      <a:r>
                        <a:rPr lang="pl-PL" sz="2200" b="1"/>
                        <a:t>Bit score (BLOSUM62/PAM250)</a:t>
                      </a:r>
                      <a:endParaRPr lang="pl-PL" sz="2200"/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&gt;50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Significant similarity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511683"/>
                  </a:ext>
                </a:extLst>
              </a:tr>
              <a:tr h="44002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l-PL" sz="2200"/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30–50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Borderline; may indicate weak homology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083955"/>
                  </a:ext>
                </a:extLst>
              </a:tr>
              <a:tr h="44002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l-PL" sz="2200"/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&lt;30</a:t>
                      </a:r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Weak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evidence</a:t>
                      </a:r>
                      <a:r>
                        <a:rPr lang="pl-PL" sz="2200" dirty="0"/>
                        <a:t>; </a:t>
                      </a:r>
                      <a:r>
                        <a:rPr lang="pl-PL" sz="2200" dirty="0" err="1"/>
                        <a:t>likely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random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similarity</a:t>
                      </a:r>
                      <a:endParaRPr lang="pl-PL" sz="2200" dirty="0"/>
                    </a:p>
                  </a:txBody>
                  <a:tcPr marL="62861" marR="62861" marT="31430" marB="3143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9033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757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C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152B5F-B130-3456-1C66-72839227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58C9765-A6AF-60D5-9275-3DD569715F3F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86F8F4C9-AB1D-FEBE-B20D-996C23FC590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Protein </a:t>
            </a:r>
            <a:r>
              <a:rPr lang="pl-PL" cap="small" spc="300" dirty="0" err="1">
                <a:latin typeface="Cambria" panose="02040503050406030204" pitchFamily="18" charset="0"/>
              </a:rPr>
              <a:t>similarity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70E15AF-2218-0330-DDE5-3906AF56E3F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70E15AF-2218-0330-DDE5-3906AF56E3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68D4ABD-8B39-3B06-E7A8-CB4C0243049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C3998847-EADA-72F2-B5B1-3CFF2559759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4473C8C-2ABC-984C-9862-C369933C4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11274CB-E6ED-4C5D-B0AD-34B52792F2F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9950266-58BD-2440-8784-6B8A146C6D0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6A18F80-70BA-29D5-4228-40C112241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BA60DDE2-9B6C-CE19-EF6F-75848ABCA4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" name="Grafika 1" descr="Linijka z wypełnieniem pełnym">
            <a:extLst>
              <a:ext uri="{FF2B5EF4-FFF2-40B4-BE49-F238E27FC236}">
                <a16:creationId xmlns:a16="http://schemas.microsoft.com/office/drawing/2014/main" id="{2A5E71DC-D2FF-8081-A554-7D7AFE4159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8A80D1D4-B1CD-4DF0-F8C6-09D917E4EF7A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0F5D8AC7-318C-D5A5-A792-5191272CEF62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ameleon z wypełnieniem pełnym">
              <a:extLst>
                <a:ext uri="{FF2B5EF4-FFF2-40B4-BE49-F238E27FC236}">
                  <a16:creationId xmlns:a16="http://schemas.microsoft.com/office/drawing/2014/main" id="{BB68FCC4-6B0B-B214-B3FF-CAC8211CA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0858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Procesor z wypełnieniem pełnym">
            <a:extLst>
              <a:ext uri="{FF2B5EF4-FFF2-40B4-BE49-F238E27FC236}">
                <a16:creationId xmlns:a16="http://schemas.microsoft.com/office/drawing/2014/main" id="{7C880E1C-3526-BF2A-EA49-3A57B56C71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14" name="Obraz 13" descr="Obraz zawierający tekst, Czcionka, biały, linia&#10;&#10;Zawartość wygenerowana przez AI może być niepoprawna.">
            <a:extLst>
              <a:ext uri="{FF2B5EF4-FFF2-40B4-BE49-F238E27FC236}">
                <a16:creationId xmlns:a16="http://schemas.microsoft.com/office/drawing/2014/main" id="{AF5C8695-C1FA-0821-A351-82BD4E840BD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4812"/>
          <a:stretch>
            <a:fillRect/>
          </a:stretch>
        </p:blipFill>
        <p:spPr>
          <a:xfrm>
            <a:off x="6415790" y="3502233"/>
            <a:ext cx="5531919" cy="1270343"/>
          </a:xfrm>
          <a:prstGeom prst="rect">
            <a:avLst/>
          </a:prstGeom>
        </p:spPr>
      </p:pic>
      <p:pic>
        <p:nvPicPr>
          <p:cNvPr id="16" name="Obraz 15" descr="Obraz zawierający Czcionka, biały, tekst, linia&#10;&#10;Zawartość wygenerowana przez AI może być niepoprawna.">
            <a:extLst>
              <a:ext uri="{FF2B5EF4-FFF2-40B4-BE49-F238E27FC236}">
                <a16:creationId xmlns:a16="http://schemas.microsoft.com/office/drawing/2014/main" id="{B0756361-C5A9-3A91-CE1B-F6BB873208E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4684" y="5215980"/>
            <a:ext cx="3074129" cy="1343781"/>
          </a:xfrm>
          <a:prstGeom prst="rect">
            <a:avLst/>
          </a:prstGeom>
        </p:spPr>
      </p:pic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81898F05-B716-42C7-96B5-03189BE92B0D}"/>
              </a:ext>
            </a:extLst>
          </p:cNvPr>
          <p:cNvSpPr/>
          <p:nvPr/>
        </p:nvSpPr>
        <p:spPr>
          <a:xfrm>
            <a:off x="1850571" y="1663147"/>
            <a:ext cx="4245428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🧬 </a:t>
            </a:r>
            <a:r>
              <a:rPr lang="pl-PL" dirty="0" err="1"/>
              <a:t>Sequence</a:t>
            </a:r>
            <a:r>
              <a:rPr lang="pl-PL" dirty="0"/>
              <a:t> </a:t>
            </a:r>
            <a:r>
              <a:rPr lang="pl-PL" dirty="0" err="1"/>
              <a:t>identity</a:t>
            </a:r>
            <a:r>
              <a:rPr lang="pl-PL" dirty="0"/>
              <a:t> (%)</a:t>
            </a:r>
            <a:endParaRPr dirty="0"/>
          </a:p>
        </p:txBody>
      </p: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9632765C-AB1C-386B-CD30-743997F227C3}"/>
              </a:ext>
            </a:extLst>
          </p:cNvPr>
          <p:cNvSpPr/>
          <p:nvPr/>
        </p:nvSpPr>
        <p:spPr>
          <a:xfrm>
            <a:off x="6660366" y="1339147"/>
            <a:ext cx="5370287" cy="166437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The </a:t>
            </a:r>
            <a:r>
              <a:rPr lang="pl-PL" dirty="0" err="1"/>
              <a:t>fraction</a:t>
            </a:r>
            <a:r>
              <a:rPr lang="pl-PL" dirty="0"/>
              <a:t> of </a:t>
            </a:r>
            <a:r>
              <a:rPr lang="pl-PL" dirty="0" err="1"/>
              <a:t>positions</a:t>
            </a:r>
            <a:r>
              <a:rPr lang="pl-PL" dirty="0"/>
              <a:t> in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alignment</a:t>
            </a:r>
            <a:r>
              <a:rPr lang="pl-PL" dirty="0"/>
              <a:t> </a:t>
            </a:r>
            <a:r>
              <a:rPr lang="pl-PL" dirty="0" err="1"/>
              <a:t>where</a:t>
            </a:r>
            <a:r>
              <a:rPr lang="pl-PL" dirty="0"/>
              <a:t> the </a:t>
            </a:r>
            <a:r>
              <a:rPr lang="pl-PL" dirty="0" err="1"/>
              <a:t>residues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exactly</a:t>
            </a:r>
            <a:r>
              <a:rPr lang="pl-PL" dirty="0"/>
              <a:t> the same.</a:t>
            </a:r>
            <a:endParaRPr dirty="0"/>
          </a:p>
        </p:txBody>
      </p:sp>
      <p:sp>
        <p:nvSpPr>
          <p:cNvPr id="22" name="Rounded Rectangle 3">
            <a:extLst>
              <a:ext uri="{FF2B5EF4-FFF2-40B4-BE49-F238E27FC236}">
                <a16:creationId xmlns:a16="http://schemas.microsoft.com/office/drawing/2014/main" id="{0BC0ACE4-B838-9094-68E2-061EA5C30F30}"/>
              </a:ext>
            </a:extLst>
          </p:cNvPr>
          <p:cNvSpPr/>
          <p:nvPr/>
        </p:nvSpPr>
        <p:spPr>
          <a:xfrm>
            <a:off x="1850569" y="3556438"/>
            <a:ext cx="4245429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📏 </a:t>
            </a:r>
            <a:r>
              <a:rPr lang="pl-PL" dirty="0" err="1"/>
              <a:t>Alignment</a:t>
            </a:r>
            <a:r>
              <a:rPr lang="pl-PL" dirty="0"/>
              <a:t> </a:t>
            </a:r>
            <a:r>
              <a:rPr lang="pl-PL" dirty="0" err="1"/>
              <a:t>coverage</a:t>
            </a:r>
            <a:r>
              <a:rPr lang="pl-PL" dirty="0"/>
              <a:t> (%)</a:t>
            </a:r>
            <a:endParaRPr dirty="0"/>
          </a:p>
        </p:txBody>
      </p: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11D3C558-A91B-5C54-B53B-5D63DB82B20F}"/>
              </a:ext>
            </a:extLst>
          </p:cNvPr>
          <p:cNvSpPr/>
          <p:nvPr/>
        </p:nvSpPr>
        <p:spPr>
          <a:xfrm>
            <a:off x="1850569" y="5390483"/>
            <a:ext cx="4245429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💻 </a:t>
            </a:r>
            <a:r>
              <a:rPr lang="pl-PL" sz="2800" b="1" dirty="0"/>
              <a:t>Bit </a:t>
            </a:r>
            <a:r>
              <a:rPr lang="pl-PL" sz="2800" b="1" dirty="0" err="1"/>
              <a:t>score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623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CA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F89AB-007D-7894-753B-F71040D0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9822BA43-DC5A-73DC-27C6-DA1E032C5986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0EDC07FE-34FD-F263-8360-D6FF66601AD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Intro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173E5B1A-9E06-2C66-32F9-CE69E5331D1C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62181F8-4F50-440A-6508-87935641D98F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3081BBE1-54C4-7C4C-E6CC-59FD09D58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pic>
        <p:nvPicPr>
          <p:cNvPr id="13" name="Grafika 12" descr="DNA z wypełnieniem pełnym">
            <a:extLst>
              <a:ext uri="{FF2B5EF4-FFF2-40B4-BE49-F238E27FC236}">
                <a16:creationId xmlns:a16="http://schemas.microsoft.com/office/drawing/2014/main" id="{EA98E3F1-5C0D-75EA-EB04-8AC748DA50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23009144-BB25-0617-8732-669A5C33DD5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79D8DA7-1E63-1DC7-E2FE-B52C129D887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74E68298-7308-6F78-E6BA-4C1AF00B6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437D11EE-A09B-C4AC-02A0-7162BDAAA45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5" name="Grafika 4" descr="Kameleon z wypełnieniem pełnym">
            <a:extLst>
              <a:ext uri="{FF2B5EF4-FFF2-40B4-BE49-F238E27FC236}">
                <a16:creationId xmlns:a16="http://schemas.microsoft.com/office/drawing/2014/main" id="{70EBDEE2-89D6-19AD-BB64-081B81A71D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9" name="Grafika 18" descr="Procesor z wypełnieniem pełnym">
            <a:extLst>
              <a:ext uri="{FF2B5EF4-FFF2-40B4-BE49-F238E27FC236}">
                <a16:creationId xmlns:a16="http://schemas.microsoft.com/office/drawing/2014/main" id="{3CA97BF7-46ED-7811-D196-FD0C24D0EE4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sp>
        <p:nvSpPr>
          <p:cNvPr id="24" name="Rounded Rectangle 2">
            <a:extLst>
              <a:ext uri="{FF2B5EF4-FFF2-40B4-BE49-F238E27FC236}">
                <a16:creationId xmlns:a16="http://schemas.microsoft.com/office/drawing/2014/main" id="{C2079C92-4329-5800-2A8E-40B797DD592E}"/>
              </a:ext>
            </a:extLst>
          </p:cNvPr>
          <p:cNvSpPr/>
          <p:nvPr/>
        </p:nvSpPr>
        <p:spPr>
          <a:xfrm>
            <a:off x="1800151" y="1275682"/>
            <a:ext cx="9997107" cy="5438471"/>
          </a:xfrm>
          <a:prstGeom prst="roundRect">
            <a:avLst>
              <a:gd name="adj" fmla="val 4192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MGSSHHHHHHSSGLVPRGSHMSLKHFLNTQDWSRAELDALLTQA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MHHHHHHSSGVDLGTENLYFQSNAMAFNLRNRNFLKLLDFSTKE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ALFKRNKLGSELKGKSIALVFFNPSMRTRTSFELGAFQLGGHAV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IQFLIDLSADLKKAKYAGTEQKKLLGKNIALIFEKASTRTRCAF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VLQPGKDAWPIEFNLGTVMDGDTEEHIAEVARVLGRYVDLIGVR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EVAAFDQGAQVTYIGPSGSQIGDKESMKDTARVLGRMYDGIQYR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AFPKFVDWSKDREDQVLKSFAKYSPVPVINMETITHPCQELAHA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GFGQAIVEELGAFAGVPVWNGLTDEFHPTQILADFLTMLEHSQP</a:t>
            </a:r>
            <a:endParaRPr lang="pl-PL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5064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1015D-2810-6961-C979-190A1D32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7A213A5-9260-0DB7-BA56-633A61529DB2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4D0D9BAC-3466-5EBB-1F6B-5ACBC201EF1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70A941D1-2BA7-B2A3-4A08-1CE6068E1D0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BDA16410-9653-F4DE-467C-950B51AF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FFAD64B-7EF0-E280-F2BE-0FE4AB18BAD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4F3D9804-8E29-A32C-629A-69DDA0A7F3E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8326F427-3B83-7442-414E-DB0775CD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0318245F-F9A9-CC37-9E99-5525169212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8D763600-16D9-C90E-26E9-33F7490BB7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7" name="Grafika 6" descr="Kameleon z wypełnieniem pełnym">
            <a:extLst>
              <a:ext uri="{FF2B5EF4-FFF2-40B4-BE49-F238E27FC236}">
                <a16:creationId xmlns:a16="http://schemas.microsoft.com/office/drawing/2014/main" id="{6900EB50-31E7-5003-4151-B41D1540C3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BE9A9BA6-E209-58FE-7F84-F510805C6214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1FBB903B-E2FC-B378-EBD6-1344B451CAF0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Procesor z wypełnieniem pełnym">
              <a:extLst>
                <a:ext uri="{FF2B5EF4-FFF2-40B4-BE49-F238E27FC236}">
                  <a16:creationId xmlns:a16="http://schemas.microsoft.com/office/drawing/2014/main" id="{D675602D-8298-10D0-083F-140DE7844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597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DCDFC30F-C712-D28F-3C36-8A5A3261777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Statistical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significance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and E-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value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237A364-E57B-2B81-8F6C-60B9DE357B0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237A364-E57B-2B81-8F6C-60B9DE357B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74D8D38-94F4-E10C-13E4-8DD62F983435}"/>
              </a:ext>
            </a:extLst>
          </p:cNvPr>
          <p:cNvSpPr/>
          <p:nvPr/>
        </p:nvSpPr>
        <p:spPr>
          <a:xfrm>
            <a:off x="1641449" y="1530197"/>
            <a:ext cx="4572000" cy="165182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E-value = expected number of random hits with score ≥ S</a:t>
            </a: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98897176-1BE5-8C12-A429-C5C8C0BF8612}"/>
              </a:ext>
            </a:extLst>
          </p:cNvPr>
          <p:cNvSpPr/>
          <p:nvPr/>
        </p:nvSpPr>
        <p:spPr>
          <a:xfrm>
            <a:off x="7172793" y="1488754"/>
            <a:ext cx="4572000" cy="163802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🔻 Lower E = higher significance</a:t>
            </a:r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258103B6-D9C8-5003-9D67-E369C26C5E30}"/>
              </a:ext>
            </a:extLst>
          </p:cNvPr>
          <p:cNvSpPr/>
          <p:nvPr/>
        </p:nvSpPr>
        <p:spPr>
          <a:xfrm>
            <a:off x="1641449" y="3675975"/>
            <a:ext cx="4572000" cy="13907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📏 Typical values: high significance E≤0.01</a:t>
            </a:r>
          </a:p>
        </p:txBody>
      </p:sp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A6258987-5FDC-B2C0-AD64-155AA18289CC}"/>
              </a:ext>
            </a:extLst>
          </p:cNvPr>
          <p:cNvSpPr/>
          <p:nvPr/>
        </p:nvSpPr>
        <p:spPr>
          <a:xfrm>
            <a:off x="7172793" y="3690590"/>
            <a:ext cx="4572000" cy="13907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Difference from p-value: E-value scales with database size</a:t>
            </a:r>
          </a:p>
        </p:txBody>
      </p:sp>
      <p:pic>
        <p:nvPicPr>
          <p:cNvPr id="18" name="Obraz 17" descr="Obraz zawierający Czcionka, tekst, biały, pismo odręczne&#10;&#10;Zawartość wygenerowana przez AI może być niepoprawna.">
            <a:extLst>
              <a:ext uri="{FF2B5EF4-FFF2-40B4-BE49-F238E27FC236}">
                <a16:creationId xmlns:a16="http://schemas.microsoft.com/office/drawing/2014/main" id="{56A5E805-2473-FEDE-B4D3-13B8CD7940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90737" y="5327803"/>
            <a:ext cx="3865396" cy="12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34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24C04-982B-8AAC-1E33-5672CD35B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4F56FAC-3E29-457A-C510-899A6E7939D7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A1A43928-BAEB-B198-28AB-36849E0E89D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F42374E4-D5A7-1F5C-A110-1E4D7807279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5443E685-80D7-539C-9FEF-3AAE7A142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709FE2E-085B-567A-98BB-380D3CC1B65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45AE7D1B-AB0D-8A65-5027-F2F59FFC854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059473ED-05D3-7A8F-46DE-2018F81C2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95ED6387-F451-E27A-C70E-C79B6638E2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BE2EA225-97EF-393D-078B-841388BA7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7" name="Grafika 6" descr="Kameleon z wypełnieniem pełnym">
            <a:extLst>
              <a:ext uri="{FF2B5EF4-FFF2-40B4-BE49-F238E27FC236}">
                <a16:creationId xmlns:a16="http://schemas.microsoft.com/office/drawing/2014/main" id="{1AD90BC3-F2D1-FB48-88DA-94F1980D54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30528AA4-B54C-3834-A0D0-0D42D391AB72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29EEF17-D8AA-B037-818A-39F9F112BB52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Procesor z wypełnieniem pełnym">
              <a:extLst>
                <a:ext uri="{FF2B5EF4-FFF2-40B4-BE49-F238E27FC236}">
                  <a16:creationId xmlns:a16="http://schemas.microsoft.com/office/drawing/2014/main" id="{2A173649-826B-2937-5697-F6B9708FE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597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8E20B695-9C79-6A78-F802-BA6592A47DC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Statistical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significance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and E-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value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AFFF9E5-E97E-A6D4-FD6B-0E992EAEDE3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AFFF9E5-E97E-A6D4-FD6B-0E992EAEDE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linia, Wykres, diagram, stok&#10;&#10;Zawartość wygenerowana przez AI może być niepoprawna.">
            <a:extLst>
              <a:ext uri="{FF2B5EF4-FFF2-40B4-BE49-F238E27FC236}">
                <a16:creationId xmlns:a16="http://schemas.microsoft.com/office/drawing/2014/main" id="{4569FE89-1576-A234-6B40-87C9064E77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0572" y="1339147"/>
            <a:ext cx="9385366" cy="469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78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4FA22-5F1C-A88F-7376-F7D988194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B47C7FD-CB02-ABE8-7444-A23DA0FC1D42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D629F5E1-F633-A432-EDA6-60162AAB4A4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11EC25E-C36E-FDC1-69EA-4E803811E26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FF8363CB-0D1E-42E6-ED79-5EE91CDAE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CC099FB8-D3B0-0A7F-29D4-DB47A3AECB7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8CC64DA-CF50-44A9-7980-A584118AA96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37A2D31C-A5EA-AC5D-D340-02A65ABEB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721B48E3-B9BD-0E97-977D-B9C52FA90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58D6F643-4729-8F45-AB0B-5FF7D2231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7" name="Grafika 6" descr="Kameleon z wypełnieniem pełnym">
            <a:extLst>
              <a:ext uri="{FF2B5EF4-FFF2-40B4-BE49-F238E27FC236}">
                <a16:creationId xmlns:a16="http://schemas.microsoft.com/office/drawing/2014/main" id="{67375B4F-398C-7BD0-5AC6-3A1202B7C2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EF27D1CA-F65B-62C3-5D21-D8AC306E3CC0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B84CF33-2A0A-60D5-210D-FDFE262526E2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Procesor z wypełnieniem pełnym">
              <a:extLst>
                <a:ext uri="{FF2B5EF4-FFF2-40B4-BE49-F238E27FC236}">
                  <a16:creationId xmlns:a16="http://schemas.microsoft.com/office/drawing/2014/main" id="{ED7BA5C4-CF8D-F5A6-CF19-D6F6CABBA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597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E6FECCA0-33D6-A620-251A-2986EEACA72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Score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normalization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0C459D3C-CD3D-6477-761E-E6C6A110099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0C459D3C-CD3D-6477-761E-E6C6A11009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1A917D23-CF4C-F097-26F8-52465E3CD3F7}"/>
              </a:ext>
            </a:extLst>
          </p:cNvPr>
          <p:cNvSpPr/>
          <p:nvPr/>
        </p:nvSpPr>
        <p:spPr>
          <a:xfrm>
            <a:off x="1676536" y="1347317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Raw scores depend on matrix and sequence length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1BBB10D4-3E99-3022-9503-A7A1EEB59C77}"/>
              </a:ext>
            </a:extLst>
          </p:cNvPr>
          <p:cNvSpPr/>
          <p:nvPr/>
        </p:nvSpPr>
        <p:spPr>
          <a:xfrm>
            <a:off x="7022891" y="1347317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Bit score = normalized, database-independent measure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F52DFF4-2EC7-2156-8D0D-1C4A2DB76046}"/>
              </a:ext>
            </a:extLst>
          </p:cNvPr>
          <p:cNvSpPr/>
          <p:nvPr/>
        </p:nvSpPr>
        <p:spPr>
          <a:xfrm>
            <a:off x="1785198" y="3681883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Allows comparison across searches and databases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86CD4AD-80CD-58C5-35C1-6D6A65D3B586}"/>
              </a:ext>
            </a:extLst>
          </p:cNvPr>
          <p:cNvSpPr/>
          <p:nvPr/>
        </p:nvSpPr>
        <p:spPr>
          <a:xfrm>
            <a:off x="7022891" y="3681883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Higher alignment score → lower E-value</a:t>
            </a:r>
          </a:p>
        </p:txBody>
      </p:sp>
    </p:spTree>
    <p:extLst>
      <p:ext uri="{BB962C8B-B14F-4D97-AF65-F5344CB8AC3E}">
        <p14:creationId xmlns:p14="http://schemas.microsoft.com/office/powerpoint/2010/main" val="2473995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8F2A63-38D6-B39F-6153-71212B0A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3218BBF-0937-CA76-3492-C05795800B5A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DCC2D1BD-27B0-E99A-2F15-7FC71C96FF8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57709A9-C075-ECF5-0589-3E44AB545D7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28D3B387-AF30-DCB7-9E00-A83F69B19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556AA5AE-A4BF-F3EB-091B-FE4404CF7BD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A1A62F66-97B9-4F0B-6039-B8785563940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FE480DAB-3FA7-D686-B3C1-340371E0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7FBBA6A8-7FCC-7FC4-7AE5-9939BCA49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6127DA19-C2C2-90EA-C167-565FA7941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7" name="Grafika 6" descr="Kameleon z wypełnieniem pełnym">
            <a:extLst>
              <a:ext uri="{FF2B5EF4-FFF2-40B4-BE49-F238E27FC236}">
                <a16:creationId xmlns:a16="http://schemas.microsoft.com/office/drawing/2014/main" id="{184BE506-E495-D104-970A-7F0AF3FD88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C313A712-60B1-F0E0-77EC-7EE656A8EC3F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F3B70626-4030-55D2-84C5-1243128F4C2E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Procesor z wypełnieniem pełnym">
              <a:extLst>
                <a:ext uri="{FF2B5EF4-FFF2-40B4-BE49-F238E27FC236}">
                  <a16:creationId xmlns:a16="http://schemas.microsoft.com/office/drawing/2014/main" id="{47EA7D6D-2839-83BF-509D-37660B0EA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597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59B94EBD-6FCE-04C8-AADB-09E27282608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K and </a:t>
            </a:r>
            <a:r>
              <a:rPr lang="el-GR" dirty="0">
                <a:solidFill>
                  <a:schemeClr val="bg1"/>
                </a:solidFill>
              </a:rPr>
              <a:t>λ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D4D58DF-D083-B47F-3364-F509803309D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D4D58DF-D083-B47F-3364-F509803309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az 2" descr="Obraz zawierający Czcionka, tekst, biały, kaligrafia&#10;&#10;Zawartość wygenerowana przez AI może być niepoprawna.">
            <a:extLst>
              <a:ext uri="{FF2B5EF4-FFF2-40B4-BE49-F238E27FC236}">
                <a16:creationId xmlns:a16="http://schemas.microsoft.com/office/drawing/2014/main" id="{F041787B-D12B-2CA9-B44D-0B820AC844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44108" y="2525222"/>
            <a:ext cx="5942232" cy="142613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EF82BB-C37F-AA69-A49B-1A7FC9F2CA66}"/>
              </a:ext>
            </a:extLst>
          </p:cNvPr>
          <p:cNvSpPr/>
          <p:nvPr/>
        </p:nvSpPr>
        <p:spPr>
          <a:xfrm>
            <a:off x="1623358" y="1332085"/>
            <a:ext cx="10051546" cy="109886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⚙️ </a:t>
            </a:r>
            <a:r>
              <a:rPr lang="pl-PL" dirty="0" err="1"/>
              <a:t>Intuition</a:t>
            </a:r>
            <a:r>
              <a:rPr lang="pl-PL" dirty="0"/>
              <a:t>: </a:t>
            </a:r>
            <a:r>
              <a:rPr lang="el-GR" dirty="0"/>
              <a:t>λ “</a:t>
            </a:r>
            <a:r>
              <a:rPr lang="pl-PL" dirty="0" err="1"/>
              <a:t>rescales</a:t>
            </a:r>
            <a:r>
              <a:rPr lang="pl-PL" dirty="0"/>
              <a:t>” the </a:t>
            </a:r>
            <a:r>
              <a:rPr lang="pl-PL" dirty="0" err="1"/>
              <a:t>scoring</a:t>
            </a:r>
            <a:r>
              <a:rPr lang="pl-PL" dirty="0"/>
              <a:t> system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high </a:t>
            </a:r>
            <a:r>
              <a:rPr lang="pl-PL" dirty="0" err="1"/>
              <a:t>scores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predictable</a:t>
            </a:r>
            <a:r>
              <a:rPr lang="pl-PL" dirty="0"/>
              <a:t> </a:t>
            </a:r>
            <a:r>
              <a:rPr lang="pl-PL" dirty="0" err="1"/>
              <a:t>probabilities</a:t>
            </a:r>
            <a:r>
              <a:rPr lang="pl-PL" dirty="0"/>
              <a:t>.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D7F0BFAC-76FF-F669-8A97-35D745CF18E6}"/>
              </a:ext>
            </a:extLst>
          </p:cNvPr>
          <p:cNvSpPr/>
          <p:nvPr/>
        </p:nvSpPr>
        <p:spPr>
          <a:xfrm>
            <a:off x="1647149" y="4045626"/>
            <a:ext cx="10051546" cy="146847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⚖️ </a:t>
            </a:r>
            <a:r>
              <a:rPr lang="pl-PL" dirty="0" err="1"/>
              <a:t>Intuition</a:t>
            </a:r>
            <a:r>
              <a:rPr lang="pl-PL" dirty="0"/>
              <a:t>: </a:t>
            </a:r>
            <a:r>
              <a:rPr lang="pl-PL" dirty="0" err="1"/>
              <a:t>Accounts</a:t>
            </a:r>
            <a:r>
              <a:rPr lang="pl-PL" dirty="0"/>
              <a:t> for the </a:t>
            </a: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possible</a:t>
            </a:r>
            <a:r>
              <a:rPr lang="pl-PL" dirty="0"/>
              <a:t> high-</a:t>
            </a:r>
            <a:r>
              <a:rPr lang="pl-PL" dirty="0" err="1"/>
              <a:t>scoring</a:t>
            </a:r>
            <a:r>
              <a:rPr lang="pl-PL" dirty="0"/>
              <a:t> </a:t>
            </a:r>
            <a:r>
              <a:rPr lang="pl-PL" dirty="0" err="1"/>
              <a:t>alignments</a:t>
            </a:r>
            <a:r>
              <a:rPr lang="pl-PL" dirty="0"/>
              <a:t>. </a:t>
            </a:r>
            <a:r>
              <a:rPr lang="pl-PL" dirty="0" err="1"/>
              <a:t>Larger</a:t>
            </a:r>
            <a:r>
              <a:rPr lang="pl-PL" dirty="0"/>
              <a:t> </a:t>
            </a:r>
            <a:r>
              <a:rPr lang="pl-PL" dirty="0" err="1"/>
              <a:t>databases</a:t>
            </a:r>
            <a:r>
              <a:rPr lang="pl-PL" dirty="0"/>
              <a:t> → </a:t>
            </a:r>
            <a:r>
              <a:rPr lang="pl-PL" dirty="0" err="1"/>
              <a:t>higher</a:t>
            </a:r>
            <a:r>
              <a:rPr lang="pl-PL" dirty="0"/>
              <a:t> K → </a:t>
            </a:r>
            <a:r>
              <a:rPr lang="pl-PL" dirty="0" err="1"/>
              <a:t>higher</a:t>
            </a:r>
            <a:r>
              <a:rPr lang="pl-PL" dirty="0"/>
              <a:t> E-</a:t>
            </a:r>
            <a:r>
              <a:rPr lang="pl-PL" dirty="0" err="1"/>
              <a:t>values</a:t>
            </a:r>
            <a:r>
              <a:rPr lang="pl-PL" dirty="0"/>
              <a:t> for same </a:t>
            </a:r>
            <a:r>
              <a:rPr lang="pl-PL" dirty="0" err="1"/>
              <a:t>score</a:t>
            </a:r>
            <a:r>
              <a:rPr lang="pl-PL" dirty="0"/>
              <a:t>.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2403E71A-CCC9-8A18-254A-025F42E9363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25612" y="5608364"/>
            <a:ext cx="9294620" cy="11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06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2C720D-7EE2-F217-7652-A7CE4D546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2EA2235D-18D8-BF4B-7DB5-3235B7F5F54B}"/>
              </a:ext>
            </a:extLst>
          </p:cNvPr>
          <p:cNvSpPr/>
          <p:nvPr/>
        </p:nvSpPr>
        <p:spPr>
          <a:xfrm>
            <a:off x="2743200" y="5757539"/>
            <a:ext cx="7839856" cy="107902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0CCFEEB-898E-0F8F-FCA1-7AA6D300916E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273FE7F8-0E18-ED9F-FF83-C58C748EFFA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BF32DFFE-3353-C26C-F218-75555F4EC68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3B69BE31-957E-E0A1-330E-7ACFAF5D3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3CA28EE9-D982-0159-4C61-B4CCEF0A3FA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DDE71243-BDD5-2DB7-D01C-0CEA90CA30E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E8D8F12E-DF8F-556F-1CCB-EAD24B614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34435491-B833-1958-B624-90A8712BC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8D53B25A-03AF-51EB-8548-7F53BB9C5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7" name="Grafika 6" descr="Kameleon z wypełnieniem pełnym">
            <a:extLst>
              <a:ext uri="{FF2B5EF4-FFF2-40B4-BE49-F238E27FC236}">
                <a16:creationId xmlns:a16="http://schemas.microsoft.com/office/drawing/2014/main" id="{A0FD6EE8-B33F-9D28-6266-6A8A861A97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BDEE877B-2A0D-7183-438E-250548FD44C2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63DF3638-BEE0-88FC-7325-F341EB1F3A62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Procesor z wypełnieniem pełnym">
              <a:extLst>
                <a:ext uri="{FF2B5EF4-FFF2-40B4-BE49-F238E27FC236}">
                  <a16:creationId xmlns:a16="http://schemas.microsoft.com/office/drawing/2014/main" id="{4F2727EE-D33E-7C5B-61A8-056F69877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597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C9FC7D86-75AF-6CD3-5790-E876B18BA0C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K and </a:t>
            </a:r>
            <a:r>
              <a:rPr lang="el-GR" dirty="0">
                <a:solidFill>
                  <a:schemeClr val="bg1"/>
                </a:solidFill>
              </a:rPr>
              <a:t>λ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0C6487E2-AD54-F89E-21B5-156D1D3E7AD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0C6487E2-AD54-F89E-21B5-156D1D3E7A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Obraz 17" descr="Obraz zawierający tekst, Wykres, zrzut ekranu, linia&#10;&#10;Zawartość wygenerowana przez AI może być niepoprawna.">
            <a:extLst>
              <a:ext uri="{FF2B5EF4-FFF2-40B4-BE49-F238E27FC236}">
                <a16:creationId xmlns:a16="http://schemas.microsoft.com/office/drawing/2014/main" id="{3A4B71C2-24D5-B8B0-F12C-3669EF04FD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0572" y="1100461"/>
            <a:ext cx="9047250" cy="4523625"/>
          </a:xfrm>
          <a:prstGeom prst="rect">
            <a:avLst/>
          </a:prstGeom>
        </p:spPr>
      </p:pic>
      <p:pic>
        <p:nvPicPr>
          <p:cNvPr id="20" name="Obraz 19" descr="Obraz zawierający Czcionka, pismo odręczne, biały, symbol&#10;&#10;Zawartość wygenerowana przez AI może być niepoprawna.">
            <a:extLst>
              <a:ext uri="{FF2B5EF4-FFF2-40B4-BE49-F238E27FC236}">
                <a16:creationId xmlns:a16="http://schemas.microsoft.com/office/drawing/2014/main" id="{92930487-E470-B824-E10A-5EE5EDAABE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8272" y="2202431"/>
            <a:ext cx="2807124" cy="1574728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89A4E29C-3DB4-5733-51E4-77978D97EEA6}"/>
              </a:ext>
            </a:extLst>
          </p:cNvPr>
          <p:cNvSpPr txBox="1"/>
          <p:nvPr/>
        </p:nvSpPr>
        <p:spPr>
          <a:xfrm>
            <a:off x="2743200" y="6042223"/>
            <a:ext cx="7060367" cy="66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pl-PL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lambda_est</a:t>
            </a:r>
            <a:r>
              <a:rPr lang="pl-PL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l-PL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sz="2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l-PL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pl-PL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beta</a:t>
            </a:r>
          </a:p>
          <a:p>
            <a:pPr>
              <a:lnSpc>
                <a:spcPts val="1350"/>
              </a:lnSpc>
              <a:buNone/>
            </a:pPr>
            <a:endParaRPr lang="pl-PL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pl-PL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K_est</a:t>
            </a:r>
            <a:r>
              <a:rPr lang="pl-PL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l-PL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sz="2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pl-PL" sz="2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pl-PL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exp</a:t>
            </a:r>
            <a:r>
              <a:rPr lang="pl-PL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l-PL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l-PL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lambda_est</a:t>
            </a:r>
            <a:r>
              <a:rPr lang="pl-PL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pl-PL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mu</a:t>
            </a:r>
            <a:r>
              <a:rPr lang="pl-PL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15" name="Obraz 14" descr="Obraz zawierający Czcionka, numer, zegar, symbol&#10;&#10;Zawartość wygenerowana przez AI może być niepoprawna.">
            <a:extLst>
              <a:ext uri="{FF2B5EF4-FFF2-40B4-BE49-F238E27FC236}">
                <a16:creationId xmlns:a16="http://schemas.microsoft.com/office/drawing/2014/main" id="{17559EF5-2012-49A3-D74F-0054D78F5C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60612" y="3777159"/>
            <a:ext cx="2314784" cy="11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43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ECBE9B-90E8-C265-36DA-76BE2C1D4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8247374-DD3C-6EBF-4E3A-257AF63779AE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5C46125C-974E-2ED5-3F44-BD72EC5A009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DC9D9C6C-8493-BA2C-20CD-A99CE5D1EA6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769AE579-0A29-5257-C56F-11BD19AD6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6F9F6C1-F4D7-981E-D2FC-5AF071E7C49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A513CDEC-9421-2B8D-910B-BFC34A8C370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4095A797-909A-ED6E-B48B-93D767EBD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621DA156-CE5F-6FA1-8103-5B2A6743B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15C2892E-9F69-5DA6-CECB-0A09D729F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7" name="Grafika 6" descr="Kameleon z wypełnieniem pełnym">
            <a:extLst>
              <a:ext uri="{FF2B5EF4-FFF2-40B4-BE49-F238E27FC236}">
                <a16:creationId xmlns:a16="http://schemas.microsoft.com/office/drawing/2014/main" id="{4837D4D9-55A3-1947-6627-F7330E1C12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A52AD85E-73B9-7702-CF0C-8073175EF8BE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F2CF5981-5CEA-13FB-6105-A34F561C8CF1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Procesor z wypełnieniem pełnym">
              <a:extLst>
                <a:ext uri="{FF2B5EF4-FFF2-40B4-BE49-F238E27FC236}">
                  <a16:creationId xmlns:a16="http://schemas.microsoft.com/office/drawing/2014/main" id="{413EAD5E-6C89-A1E9-9778-953B8277F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597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03CE91CD-3615-AA9F-CB89-35674CEB9EE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BLAST -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motivation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B41E86D-CA95-EE0F-C98A-3F016C4ABFE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B41E86D-CA95-EE0F-C98A-3F016C4ABF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B2BF7A56-5943-DBE1-AA99-837D26C3E181}"/>
              </a:ext>
            </a:extLst>
          </p:cNvPr>
          <p:cNvSpPr/>
          <p:nvPr/>
        </p:nvSpPr>
        <p:spPr>
          <a:xfrm>
            <a:off x="1809170" y="1339147"/>
            <a:ext cx="9972918" cy="132325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Rapid identification of homologous sequences in large databases</a:t>
            </a: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5196ED6D-9C5B-9C93-19E9-F182EF3ACE26}"/>
              </a:ext>
            </a:extLst>
          </p:cNvPr>
          <p:cNvSpPr/>
          <p:nvPr/>
        </p:nvSpPr>
        <p:spPr>
          <a:xfrm>
            <a:off x="1809170" y="3148850"/>
            <a:ext cx="9972918" cy="132325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Core idea: find high-scoring segment pairs (HSPs) using heuristics</a:t>
            </a:r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E3D8DD91-0C4F-A371-B51E-AD786B3659DE}"/>
              </a:ext>
            </a:extLst>
          </p:cNvPr>
          <p:cNvSpPr/>
          <p:nvPr/>
        </p:nvSpPr>
        <p:spPr>
          <a:xfrm>
            <a:off x="1809170" y="4958554"/>
            <a:ext cx="9972918" cy="132325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Applications: gene annotation, functional inference, evolutionary studies</a:t>
            </a:r>
          </a:p>
        </p:txBody>
      </p:sp>
    </p:spTree>
    <p:extLst>
      <p:ext uri="{BB962C8B-B14F-4D97-AF65-F5344CB8AC3E}">
        <p14:creationId xmlns:p14="http://schemas.microsoft.com/office/powerpoint/2010/main" val="500156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F2846-17F2-0B41-23CE-C399889E6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E10BA7D-50D6-E7D1-CBAA-CA6E4AC5AC11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2F8CEF4B-6677-27C9-1CAB-75DFED41645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84620286-EA44-B84C-72C4-990B24C62F4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A2D640B9-CC6A-B22E-3E22-F8405EB6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41A4F04-B2DF-A117-3040-86511E9005E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9F51D0F1-A88C-E047-A3AA-4DF995B4602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D4A5F8C7-B388-E0B2-AEC8-D94F0A53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629B84F9-BBB6-7261-3B30-AE91EA9D2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51FD6087-57E3-7962-EEC1-3E535535B6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7" name="Grafika 6" descr="Kameleon z wypełnieniem pełnym">
            <a:extLst>
              <a:ext uri="{FF2B5EF4-FFF2-40B4-BE49-F238E27FC236}">
                <a16:creationId xmlns:a16="http://schemas.microsoft.com/office/drawing/2014/main" id="{D4215543-EECE-FF36-CFC5-BE3FDA9002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D6D40F00-0FCE-B60E-ECC1-3BEECD4486BA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9FA35762-AD43-9C32-B301-19F90DD97E65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Procesor z wypełnieniem pełnym">
              <a:extLst>
                <a:ext uri="{FF2B5EF4-FFF2-40B4-BE49-F238E27FC236}">
                  <a16:creationId xmlns:a16="http://schemas.microsoft.com/office/drawing/2014/main" id="{6DABDECF-E797-265F-9104-F60A06817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597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E168326F-C66B-9C38-D2F6-46CAA596EB0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BLAST -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workflow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A034EEA-E8F1-2DB2-A93C-EC7B7DF1D94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A034EEA-E8F1-2DB2-A93C-EC7B7DF1D9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C0A1CA64-7AE7-BEDB-DB16-C4E11BB19A84}"/>
              </a:ext>
            </a:extLst>
          </p:cNvPr>
          <p:cNvSpPr/>
          <p:nvPr/>
        </p:nvSpPr>
        <p:spPr>
          <a:xfrm>
            <a:off x="1900366" y="1218110"/>
            <a:ext cx="9878518" cy="93549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🔹 Seed words (k-</a:t>
            </a:r>
            <a:r>
              <a:rPr dirty="0" err="1"/>
              <a:t>mers</a:t>
            </a:r>
            <a:r>
              <a:rPr dirty="0"/>
              <a:t>) from query sequence</a:t>
            </a:r>
          </a:p>
        </p:txBody>
      </p:sp>
      <p:sp>
        <p:nvSpPr>
          <p:cNvPr id="17" name="Rounded Rectangle 2">
            <a:extLst>
              <a:ext uri="{FF2B5EF4-FFF2-40B4-BE49-F238E27FC236}">
                <a16:creationId xmlns:a16="http://schemas.microsoft.com/office/drawing/2014/main" id="{93026DFD-6056-CCAF-2436-60A4EB8E5114}"/>
              </a:ext>
            </a:extLst>
          </p:cNvPr>
          <p:cNvSpPr/>
          <p:nvPr/>
        </p:nvSpPr>
        <p:spPr>
          <a:xfrm>
            <a:off x="1900366" y="2335601"/>
            <a:ext cx="9878518" cy="93549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🔍 Word </a:t>
            </a:r>
            <a:r>
              <a:rPr lang="pl-PL" dirty="0" err="1"/>
              <a:t>matching</a:t>
            </a:r>
            <a:r>
              <a:rPr lang="pl-PL" dirty="0"/>
              <a:t> </a:t>
            </a:r>
            <a:r>
              <a:rPr lang="pl-PL" dirty="0" err="1"/>
              <a:t>against</a:t>
            </a:r>
            <a:r>
              <a:rPr lang="pl-PL" dirty="0"/>
              <a:t> </a:t>
            </a:r>
            <a:r>
              <a:rPr lang="pl-PL" dirty="0" err="1"/>
              <a:t>database</a:t>
            </a:r>
            <a:endParaRPr lang="pl-PL" dirty="0"/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063BD39C-E8A7-4718-BEB0-28A2A0DA9D4D}"/>
              </a:ext>
            </a:extLst>
          </p:cNvPr>
          <p:cNvSpPr/>
          <p:nvPr/>
        </p:nvSpPr>
        <p:spPr>
          <a:xfrm>
            <a:off x="1900366" y="3453093"/>
            <a:ext cx="9878518" cy="93549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➕ </a:t>
            </a:r>
            <a:r>
              <a:rPr lang="pl-PL" dirty="0" err="1"/>
              <a:t>Extend</a:t>
            </a:r>
            <a:r>
              <a:rPr lang="pl-PL" dirty="0"/>
              <a:t> </a:t>
            </a:r>
            <a:r>
              <a:rPr lang="pl-PL" dirty="0" err="1"/>
              <a:t>hits</a:t>
            </a:r>
            <a:r>
              <a:rPr lang="pl-PL" dirty="0"/>
              <a:t> to High-</a:t>
            </a:r>
            <a:r>
              <a:rPr lang="pl-PL" dirty="0" err="1"/>
              <a:t>scoring</a:t>
            </a:r>
            <a:r>
              <a:rPr lang="pl-PL" dirty="0"/>
              <a:t> Segment </a:t>
            </a:r>
            <a:r>
              <a:rPr lang="pl-PL" dirty="0" err="1"/>
              <a:t>Pairs</a:t>
            </a:r>
            <a:endParaRPr lang="pl-PL" dirty="0"/>
          </a:p>
        </p:txBody>
      </p:sp>
      <p:sp>
        <p:nvSpPr>
          <p:cNvPr id="19" name="Rounded Rectangle 2">
            <a:extLst>
              <a:ext uri="{FF2B5EF4-FFF2-40B4-BE49-F238E27FC236}">
                <a16:creationId xmlns:a16="http://schemas.microsoft.com/office/drawing/2014/main" id="{D05AC1EC-6B76-F2EE-3028-9B9693498748}"/>
              </a:ext>
            </a:extLst>
          </p:cNvPr>
          <p:cNvSpPr/>
          <p:nvPr/>
        </p:nvSpPr>
        <p:spPr>
          <a:xfrm>
            <a:off x="1900366" y="4570584"/>
            <a:ext cx="9878518" cy="93549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🧮 </a:t>
            </a:r>
            <a:r>
              <a:rPr lang="pl-PL" dirty="0" err="1"/>
              <a:t>Compute</a:t>
            </a:r>
            <a:r>
              <a:rPr lang="pl-PL" dirty="0"/>
              <a:t> </a:t>
            </a:r>
            <a:r>
              <a:rPr lang="pl-PL" dirty="0" err="1"/>
              <a:t>raw</a:t>
            </a:r>
            <a:r>
              <a:rPr lang="pl-PL" dirty="0"/>
              <a:t> </a:t>
            </a:r>
            <a:r>
              <a:rPr lang="pl-PL" dirty="0" err="1"/>
              <a:t>score</a:t>
            </a:r>
            <a:r>
              <a:rPr lang="pl-PL" dirty="0"/>
              <a:t> → bit </a:t>
            </a:r>
            <a:r>
              <a:rPr lang="pl-PL" dirty="0" err="1"/>
              <a:t>score</a:t>
            </a:r>
            <a:r>
              <a:rPr lang="pl-PL" dirty="0"/>
              <a:t> → E-</a:t>
            </a:r>
            <a:r>
              <a:rPr lang="pl-PL" dirty="0" err="1"/>
              <a:t>value</a:t>
            </a:r>
            <a:endParaRPr lang="pl-PL" dirty="0"/>
          </a:p>
        </p:txBody>
      </p:sp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74684711-9789-3073-61BD-1216C62CD270}"/>
              </a:ext>
            </a:extLst>
          </p:cNvPr>
          <p:cNvSpPr/>
          <p:nvPr/>
        </p:nvSpPr>
        <p:spPr>
          <a:xfrm>
            <a:off x="1900366" y="5688075"/>
            <a:ext cx="9878518" cy="93549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✅ </a:t>
            </a:r>
            <a:r>
              <a:rPr lang="pl-PL" dirty="0" err="1"/>
              <a:t>Filter</a:t>
            </a:r>
            <a:r>
              <a:rPr lang="pl-PL" dirty="0"/>
              <a:t> and report </a:t>
            </a:r>
            <a:r>
              <a:rPr lang="pl-PL" dirty="0" err="1"/>
              <a:t>significant</a:t>
            </a:r>
            <a:r>
              <a:rPr lang="pl-PL" dirty="0"/>
              <a:t> </a:t>
            </a:r>
            <a:r>
              <a:rPr lang="pl-PL" dirty="0" err="1"/>
              <a:t>hits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4833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F17C8E-F822-CBB8-6EDE-6D8273516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6F28365-E09D-6F90-B840-4D0811095EA9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912BC46D-7F8E-C461-49A4-61C6D7A89A8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B7E101BC-9A60-EC69-EF16-C4E34A30D87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8270DBE0-CEFD-98BB-823F-1EB392BDA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E60349CE-35A1-102D-D07E-8919E25EB8B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4DECFCC-5BA4-7494-7804-D2D6F0AA7D3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AA7739C8-AFAA-30B6-CE4A-DF84072BA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F29E0155-2FDC-8A1B-CD0F-4E0923D1B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A7A4D257-8082-4813-6F39-516F39EC6C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7" name="Grafika 6" descr="Kameleon z wypełnieniem pełnym">
            <a:extLst>
              <a:ext uri="{FF2B5EF4-FFF2-40B4-BE49-F238E27FC236}">
                <a16:creationId xmlns:a16="http://schemas.microsoft.com/office/drawing/2014/main" id="{8936AD4E-274A-6955-D95B-A85F15A2E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406FF537-E84E-49A9-A2CB-C92F4558B02B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7026AD43-D88B-B1A2-297C-ADECACB7F061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Procesor z wypełnieniem pełnym">
              <a:extLst>
                <a:ext uri="{FF2B5EF4-FFF2-40B4-BE49-F238E27FC236}">
                  <a16:creationId xmlns:a16="http://schemas.microsoft.com/office/drawing/2014/main" id="{85E3741C-DA7B-424D-5B84-2E948A398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597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55939B08-784B-975F-4247-7B58F013B54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BLAST -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variants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8CCA989-ADA7-5054-C1AA-4893918446E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8CCA989-ADA7-5054-C1AA-4893918446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4A3C5AD-1C47-9BB3-9551-257F52139FA3}"/>
              </a:ext>
            </a:extLst>
          </p:cNvPr>
          <p:cNvSpPr/>
          <p:nvPr/>
        </p:nvSpPr>
        <p:spPr>
          <a:xfrm>
            <a:off x="1641997" y="1388090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blastn: DNA/DNA comparison</a:t>
            </a:r>
          </a:p>
        </p:txBody>
      </p:sp>
      <p:sp>
        <p:nvSpPr>
          <p:cNvPr id="26" name="Rounded Rectangle 2">
            <a:extLst>
              <a:ext uri="{FF2B5EF4-FFF2-40B4-BE49-F238E27FC236}">
                <a16:creationId xmlns:a16="http://schemas.microsoft.com/office/drawing/2014/main" id="{4160563D-B88F-32DB-DB0D-4AF49A89885A}"/>
              </a:ext>
            </a:extLst>
          </p:cNvPr>
          <p:cNvSpPr/>
          <p:nvPr/>
        </p:nvSpPr>
        <p:spPr>
          <a:xfrm>
            <a:off x="1641997" y="2292756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🧪 </a:t>
            </a:r>
            <a:r>
              <a:rPr lang="pl-PL" dirty="0" err="1"/>
              <a:t>blastp</a:t>
            </a:r>
            <a:r>
              <a:rPr lang="pl-PL" dirty="0"/>
              <a:t>: Protein/Protein </a:t>
            </a:r>
            <a:r>
              <a:rPr lang="pl-PL" dirty="0" err="1"/>
              <a:t>comparison</a:t>
            </a:r>
            <a:endParaRPr lang="pl-PL" dirty="0"/>
          </a:p>
        </p:txBody>
      </p:sp>
      <p:sp>
        <p:nvSpPr>
          <p:cNvPr id="27" name="Rounded Rectangle 2">
            <a:extLst>
              <a:ext uri="{FF2B5EF4-FFF2-40B4-BE49-F238E27FC236}">
                <a16:creationId xmlns:a16="http://schemas.microsoft.com/office/drawing/2014/main" id="{D28FBBA4-9364-723B-B583-87F42D3AC77E}"/>
              </a:ext>
            </a:extLst>
          </p:cNvPr>
          <p:cNvSpPr/>
          <p:nvPr/>
        </p:nvSpPr>
        <p:spPr>
          <a:xfrm>
            <a:off x="1641997" y="3197422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🔄 </a:t>
            </a:r>
            <a:r>
              <a:rPr lang="pl-PL" dirty="0" err="1"/>
              <a:t>blastx</a:t>
            </a:r>
            <a:r>
              <a:rPr lang="pl-PL" dirty="0"/>
              <a:t>: </a:t>
            </a:r>
            <a:r>
              <a:rPr lang="pl-PL" dirty="0" err="1"/>
              <a:t>Translate</a:t>
            </a:r>
            <a:r>
              <a:rPr lang="pl-PL" dirty="0"/>
              <a:t> DNA → Protein </a:t>
            </a:r>
            <a:r>
              <a:rPr lang="pl-PL" dirty="0" err="1"/>
              <a:t>comparison</a:t>
            </a:r>
            <a:endParaRPr lang="pl-PL" dirty="0"/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DCA52552-25FF-6852-B6C0-BB0B7510F680}"/>
              </a:ext>
            </a:extLst>
          </p:cNvPr>
          <p:cNvSpPr/>
          <p:nvPr/>
        </p:nvSpPr>
        <p:spPr>
          <a:xfrm>
            <a:off x="1641997" y="4102088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📏 </a:t>
            </a:r>
            <a:r>
              <a:rPr lang="pl-PL" dirty="0" err="1"/>
              <a:t>tblastn</a:t>
            </a:r>
            <a:r>
              <a:rPr lang="pl-PL" dirty="0"/>
              <a:t>: Protein vs </a:t>
            </a:r>
            <a:r>
              <a:rPr lang="pl-PL" dirty="0" err="1"/>
              <a:t>translated</a:t>
            </a:r>
            <a:r>
              <a:rPr lang="pl-PL" dirty="0"/>
              <a:t> DNA</a:t>
            </a:r>
          </a:p>
        </p:txBody>
      </p:sp>
      <p:sp>
        <p:nvSpPr>
          <p:cNvPr id="29" name="Rounded Rectangle 2">
            <a:extLst>
              <a:ext uri="{FF2B5EF4-FFF2-40B4-BE49-F238E27FC236}">
                <a16:creationId xmlns:a16="http://schemas.microsoft.com/office/drawing/2014/main" id="{D65F4938-1B1A-EC21-24E9-FBBC506158B7}"/>
              </a:ext>
            </a:extLst>
          </p:cNvPr>
          <p:cNvSpPr/>
          <p:nvPr/>
        </p:nvSpPr>
        <p:spPr>
          <a:xfrm>
            <a:off x="1641997" y="5006754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🟢 </a:t>
            </a:r>
            <a:r>
              <a:rPr lang="pl-PL" dirty="0" err="1"/>
              <a:t>tblastx</a:t>
            </a:r>
            <a:r>
              <a:rPr lang="pl-PL" dirty="0"/>
              <a:t>: </a:t>
            </a:r>
            <a:r>
              <a:rPr lang="pl-PL" dirty="0" err="1"/>
              <a:t>Translated</a:t>
            </a:r>
            <a:r>
              <a:rPr lang="pl-PL" dirty="0"/>
              <a:t> DNA vs </a:t>
            </a:r>
            <a:r>
              <a:rPr lang="pl-PL" dirty="0" err="1"/>
              <a:t>translated</a:t>
            </a:r>
            <a:r>
              <a:rPr lang="pl-PL" dirty="0"/>
              <a:t> DNA</a:t>
            </a:r>
          </a:p>
        </p:txBody>
      </p:sp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0507C978-1ECC-97EF-4E02-B6948371E1A8}"/>
              </a:ext>
            </a:extLst>
          </p:cNvPr>
          <p:cNvSpPr/>
          <p:nvPr/>
        </p:nvSpPr>
        <p:spPr>
          <a:xfrm>
            <a:off x="1641997" y="5911418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⚡ </a:t>
            </a:r>
            <a:r>
              <a:rPr lang="pl-PL" dirty="0" err="1"/>
              <a:t>FoldSeek</a:t>
            </a:r>
            <a:r>
              <a:rPr lang="pl-PL" dirty="0"/>
              <a:t>: Protein </a:t>
            </a:r>
            <a:r>
              <a:rPr lang="pl-PL" dirty="0" err="1"/>
              <a:t>structure</a:t>
            </a:r>
            <a:r>
              <a:rPr lang="pl-PL" dirty="0"/>
              <a:t> </a:t>
            </a:r>
            <a:r>
              <a:rPr lang="pl-PL" dirty="0" err="1"/>
              <a:t>comparison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6178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1140A-261F-6434-784D-937B0F2B5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FF36AD3-E0F8-6DDF-7782-34513F07DAC0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FEEC53F0-D93F-2C4A-F86C-2FBE5004C33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D4858135-5936-4CCC-FADB-C6D5BD1A296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C32475A8-F275-5F89-7619-D4C93D223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126CF21-0148-51D9-9F2A-133F85ED063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A1F545A6-1593-528F-F3A0-68C14BB6AAE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CFF9DA9C-8C07-7DF4-5A0B-2D8636AE6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56F29597-25E3-5F73-F61D-09A94C232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B4620295-5857-1A0C-7629-5B5F65CCE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7" name="Grafika 6" descr="Kameleon z wypełnieniem pełnym">
            <a:extLst>
              <a:ext uri="{FF2B5EF4-FFF2-40B4-BE49-F238E27FC236}">
                <a16:creationId xmlns:a16="http://schemas.microsoft.com/office/drawing/2014/main" id="{A42FA62A-EFD4-E50C-7BA8-B74D9590F1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0C24043C-0378-CA36-05F5-04DEDC23C2FA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FB029488-172A-6207-FEC0-B43BBBA2B8C2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Procesor z wypełnieniem pełnym">
              <a:extLst>
                <a:ext uri="{FF2B5EF4-FFF2-40B4-BE49-F238E27FC236}">
                  <a16:creationId xmlns:a16="http://schemas.microsoft.com/office/drawing/2014/main" id="{EF9DAE3F-D7DF-814C-D0A7-E3EB2F0B4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597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D788AA87-AC19-9CF5-255E-A0B3817A082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Foldseek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DB90DC45-D40F-A838-42AF-5AB3ED2E389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DB90DC45-D40F-A838-42AF-5AB3ED2E38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515549B6-9268-51A1-D762-5D693604EFD7}"/>
              </a:ext>
            </a:extLst>
          </p:cNvPr>
          <p:cNvSpPr/>
          <p:nvPr/>
        </p:nvSpPr>
        <p:spPr>
          <a:xfrm>
            <a:off x="1655225" y="1339147"/>
            <a:ext cx="10385512" cy="88786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Rapid comparison of protein structures</a:t>
            </a:r>
          </a:p>
        </p:txBody>
      </p:sp>
      <p:sp>
        <p:nvSpPr>
          <p:cNvPr id="28" name="Rounded Rectangle 2">
            <a:extLst>
              <a:ext uri="{FF2B5EF4-FFF2-40B4-BE49-F238E27FC236}">
                <a16:creationId xmlns:a16="http://schemas.microsoft.com/office/drawing/2014/main" id="{114F885B-FE2F-B1BE-A604-78668CB44A65}"/>
              </a:ext>
            </a:extLst>
          </p:cNvPr>
          <p:cNvSpPr/>
          <p:nvPr/>
        </p:nvSpPr>
        <p:spPr>
          <a:xfrm>
            <a:off x="1655225" y="2442089"/>
            <a:ext cx="10385512" cy="88786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🔤 </a:t>
            </a:r>
            <a:r>
              <a:rPr lang="pl-PL" dirty="0" err="1"/>
              <a:t>Encode</a:t>
            </a:r>
            <a:r>
              <a:rPr lang="pl-PL" dirty="0"/>
              <a:t> 3D </a:t>
            </a:r>
            <a:r>
              <a:rPr lang="pl-PL" dirty="0" err="1"/>
              <a:t>structure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1D </a:t>
            </a:r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alphabet</a:t>
            </a:r>
            <a:endParaRPr lang="pl-PL" dirty="0"/>
          </a:p>
        </p:txBody>
      </p:sp>
      <p:sp>
        <p:nvSpPr>
          <p:cNvPr id="29" name="Rounded Rectangle 2">
            <a:extLst>
              <a:ext uri="{FF2B5EF4-FFF2-40B4-BE49-F238E27FC236}">
                <a16:creationId xmlns:a16="http://schemas.microsoft.com/office/drawing/2014/main" id="{B5783A00-04C1-6212-9ACA-547358A7436D}"/>
              </a:ext>
            </a:extLst>
          </p:cNvPr>
          <p:cNvSpPr/>
          <p:nvPr/>
        </p:nvSpPr>
        <p:spPr>
          <a:xfrm>
            <a:off x="1655225" y="3545031"/>
            <a:ext cx="10385512" cy="88786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⚡ </a:t>
            </a:r>
            <a:r>
              <a:rPr lang="pl-PL" dirty="0" err="1"/>
              <a:t>Perform</a:t>
            </a:r>
            <a:r>
              <a:rPr lang="pl-PL" dirty="0"/>
              <a:t> fast </a:t>
            </a:r>
            <a:r>
              <a:rPr lang="pl-PL" dirty="0" err="1"/>
              <a:t>sequence-like</a:t>
            </a:r>
            <a:r>
              <a:rPr lang="pl-PL" dirty="0"/>
              <a:t> </a:t>
            </a:r>
            <a:r>
              <a:rPr lang="pl-PL" dirty="0" err="1"/>
              <a:t>alignment</a:t>
            </a:r>
            <a:endParaRPr lang="pl-PL" dirty="0"/>
          </a:p>
        </p:txBody>
      </p:sp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6814CCFA-34F2-294D-7835-8746B5B91934}"/>
              </a:ext>
            </a:extLst>
          </p:cNvPr>
          <p:cNvSpPr/>
          <p:nvPr/>
        </p:nvSpPr>
        <p:spPr>
          <a:xfrm>
            <a:off x="1655225" y="4647973"/>
            <a:ext cx="10385512" cy="88786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🧮 </a:t>
            </a:r>
            <a:r>
              <a:rPr lang="pl-PL" dirty="0" err="1"/>
              <a:t>Compute</a:t>
            </a:r>
            <a:r>
              <a:rPr lang="pl-PL" dirty="0"/>
              <a:t> </a:t>
            </a:r>
            <a:r>
              <a:rPr lang="pl-PL" dirty="0" err="1"/>
              <a:t>alignment</a:t>
            </a:r>
            <a:r>
              <a:rPr lang="pl-PL" dirty="0"/>
              <a:t> </a:t>
            </a:r>
            <a:r>
              <a:rPr lang="pl-PL" dirty="0" err="1"/>
              <a:t>score</a:t>
            </a:r>
            <a:r>
              <a:rPr lang="pl-PL" dirty="0"/>
              <a:t> → E-</a:t>
            </a:r>
            <a:r>
              <a:rPr lang="pl-PL" dirty="0" err="1"/>
              <a:t>value</a:t>
            </a:r>
            <a:endParaRPr lang="pl-PL" dirty="0"/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03FCA4DD-1752-4576-FAA7-36694DA92ABD}"/>
              </a:ext>
            </a:extLst>
          </p:cNvPr>
          <p:cNvSpPr/>
          <p:nvPr/>
        </p:nvSpPr>
        <p:spPr>
          <a:xfrm>
            <a:off x="1655225" y="5750914"/>
            <a:ext cx="10385512" cy="88786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✅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remote</a:t>
            </a:r>
            <a:r>
              <a:rPr lang="pl-PL" dirty="0"/>
              <a:t> </a:t>
            </a:r>
            <a:r>
              <a:rPr lang="pl-PL" dirty="0" err="1"/>
              <a:t>homology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structure</a:t>
            </a:r>
            <a:endParaRPr lang="pl-PL" dirty="0"/>
          </a:p>
        </p:txBody>
      </p:sp>
      <p:pic>
        <p:nvPicPr>
          <p:cNvPr id="26626" name="Picture 2" descr="【Foldseek】タンパク質複合体の構造アライメントにおすすめ、Foldseek-Multimer について - BioSpace">
            <a:extLst>
              <a:ext uri="{FF2B5EF4-FFF2-40B4-BE49-F238E27FC236}">
                <a16:creationId xmlns:a16="http://schemas.microsoft.com/office/drawing/2014/main" id="{9E404BB3-2FE9-B0DA-538E-39B3F6FB1D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2" r="23354"/>
          <a:stretch>
            <a:fillRect/>
          </a:stretch>
        </p:blipFill>
        <p:spPr bwMode="auto">
          <a:xfrm>
            <a:off x="9601969" y="304761"/>
            <a:ext cx="2329315" cy="192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926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542F7E-7272-1457-C92D-81230E8B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">
            <a:extLst>
              <a:ext uri="{FF2B5EF4-FFF2-40B4-BE49-F238E27FC236}">
                <a16:creationId xmlns:a16="http://schemas.microsoft.com/office/drawing/2014/main" id="{E85537D3-0AE8-7505-5F22-14CEE0A50027}"/>
              </a:ext>
            </a:extLst>
          </p:cNvPr>
          <p:cNvSpPr/>
          <p:nvPr/>
        </p:nvSpPr>
        <p:spPr>
          <a:xfrm>
            <a:off x="1641997" y="1388090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🧬 Start with </a:t>
            </a:r>
            <a:r>
              <a:rPr lang="pl-PL" dirty="0" err="1"/>
              <a:t>unknown</a:t>
            </a:r>
            <a:r>
              <a:rPr lang="pl-PL" dirty="0"/>
              <a:t> </a:t>
            </a:r>
            <a:r>
              <a:rPr lang="pl-PL" dirty="0" err="1"/>
              <a:t>sequence</a:t>
            </a:r>
            <a:r>
              <a:rPr lang="pl-PL" dirty="0"/>
              <a:t> (</a:t>
            </a:r>
            <a:r>
              <a:rPr lang="pl-PL" dirty="0" err="1"/>
              <a:t>gene</a:t>
            </a:r>
            <a:r>
              <a:rPr lang="pl-PL" dirty="0"/>
              <a:t>/protein)</a:t>
            </a:r>
          </a:p>
        </p:txBody>
      </p:sp>
      <p:sp>
        <p:nvSpPr>
          <p:cNvPr id="30" name="Rounded Rectangle 2">
            <a:extLst>
              <a:ext uri="{FF2B5EF4-FFF2-40B4-BE49-F238E27FC236}">
                <a16:creationId xmlns:a16="http://schemas.microsoft.com/office/drawing/2014/main" id="{FFC1DBAC-D4A3-132C-CEAA-D11355FA1341}"/>
              </a:ext>
            </a:extLst>
          </p:cNvPr>
          <p:cNvSpPr/>
          <p:nvPr/>
        </p:nvSpPr>
        <p:spPr>
          <a:xfrm>
            <a:off x="1641997" y="2292756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📚 </a:t>
            </a:r>
            <a:r>
              <a:rPr lang="pl-PL" dirty="0" err="1"/>
              <a:t>Choose</a:t>
            </a:r>
            <a:r>
              <a:rPr lang="pl-PL" dirty="0"/>
              <a:t> </a:t>
            </a:r>
            <a:r>
              <a:rPr lang="pl-PL" dirty="0" err="1"/>
              <a:t>database</a:t>
            </a:r>
            <a:r>
              <a:rPr lang="pl-PL" dirty="0"/>
              <a:t> (</a:t>
            </a:r>
            <a:r>
              <a:rPr lang="pl-PL" dirty="0" err="1"/>
              <a:t>GenBank</a:t>
            </a:r>
            <a:r>
              <a:rPr lang="pl-PL" dirty="0"/>
              <a:t>, </a:t>
            </a:r>
            <a:r>
              <a:rPr lang="pl-PL" dirty="0" err="1"/>
              <a:t>UniProt</a:t>
            </a:r>
            <a:r>
              <a:rPr lang="pl-PL" dirty="0"/>
              <a:t>, PDB)</a:t>
            </a:r>
          </a:p>
        </p:txBody>
      </p:sp>
      <p:sp>
        <p:nvSpPr>
          <p:cNvPr id="31" name="Rounded Rectangle 2">
            <a:extLst>
              <a:ext uri="{FF2B5EF4-FFF2-40B4-BE49-F238E27FC236}">
                <a16:creationId xmlns:a16="http://schemas.microsoft.com/office/drawing/2014/main" id="{C8EFAC87-2EB4-55C9-7428-EDCE311D5F1B}"/>
              </a:ext>
            </a:extLst>
          </p:cNvPr>
          <p:cNvSpPr/>
          <p:nvPr/>
        </p:nvSpPr>
        <p:spPr>
          <a:xfrm>
            <a:off x="1641997" y="3197422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⚡ Run </a:t>
            </a:r>
            <a:r>
              <a:rPr lang="pl-PL" dirty="0" err="1"/>
              <a:t>search</a:t>
            </a:r>
            <a:r>
              <a:rPr lang="pl-PL" dirty="0"/>
              <a:t> </a:t>
            </a:r>
            <a:r>
              <a:rPr lang="pl-PL" dirty="0" err="1"/>
              <a:t>tool</a:t>
            </a:r>
            <a:r>
              <a:rPr lang="pl-PL" dirty="0"/>
              <a:t> (BLAST/PSI-BLAST/</a:t>
            </a:r>
            <a:r>
              <a:rPr lang="pl-PL" dirty="0" err="1"/>
              <a:t>FoldSeek</a:t>
            </a:r>
            <a:r>
              <a:rPr lang="pl-PL" dirty="0"/>
              <a:t>)</a:t>
            </a:r>
          </a:p>
        </p:txBody>
      </p:sp>
      <p:sp>
        <p:nvSpPr>
          <p:cNvPr id="32" name="Rounded Rectangle 2">
            <a:extLst>
              <a:ext uri="{FF2B5EF4-FFF2-40B4-BE49-F238E27FC236}">
                <a16:creationId xmlns:a16="http://schemas.microsoft.com/office/drawing/2014/main" id="{9412782C-CFFC-F060-4C1F-8D5B85E3734C}"/>
              </a:ext>
            </a:extLst>
          </p:cNvPr>
          <p:cNvSpPr/>
          <p:nvPr/>
        </p:nvSpPr>
        <p:spPr>
          <a:xfrm>
            <a:off x="1641997" y="4102088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📊 </a:t>
            </a:r>
            <a:r>
              <a:rPr lang="pl-PL" dirty="0" err="1"/>
              <a:t>Retrieve</a:t>
            </a:r>
            <a:r>
              <a:rPr lang="pl-PL" dirty="0"/>
              <a:t> top </a:t>
            </a:r>
            <a:r>
              <a:rPr lang="pl-PL" dirty="0" err="1"/>
              <a:t>hits</a:t>
            </a:r>
            <a:r>
              <a:rPr lang="pl-PL" dirty="0"/>
              <a:t> (E &lt; </a:t>
            </a:r>
            <a:r>
              <a:rPr lang="pl-PL" dirty="0" err="1"/>
              <a:t>threshold</a:t>
            </a:r>
            <a:r>
              <a:rPr lang="pl-PL" dirty="0"/>
              <a:t>)</a:t>
            </a:r>
          </a:p>
        </p:txBody>
      </p:sp>
      <p:sp>
        <p:nvSpPr>
          <p:cNvPr id="34" name="Rounded Rectangle 2">
            <a:extLst>
              <a:ext uri="{FF2B5EF4-FFF2-40B4-BE49-F238E27FC236}">
                <a16:creationId xmlns:a16="http://schemas.microsoft.com/office/drawing/2014/main" id="{29456A3C-2DBF-B0C2-DEE7-19943979C121}"/>
              </a:ext>
            </a:extLst>
          </p:cNvPr>
          <p:cNvSpPr/>
          <p:nvPr/>
        </p:nvSpPr>
        <p:spPr>
          <a:xfrm>
            <a:off x="1641997" y="5006754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✅ </a:t>
            </a:r>
            <a:r>
              <a:rPr lang="pl-PL" dirty="0" err="1"/>
              <a:t>Filter</a:t>
            </a:r>
            <a:r>
              <a:rPr lang="pl-PL" dirty="0"/>
              <a:t> </a:t>
            </a:r>
            <a:r>
              <a:rPr lang="pl-PL" dirty="0" err="1"/>
              <a:t>hits</a:t>
            </a:r>
            <a:r>
              <a:rPr lang="pl-PL" dirty="0"/>
              <a:t> by </a:t>
            </a:r>
            <a:r>
              <a:rPr lang="pl-PL" dirty="0" err="1"/>
              <a:t>coverage</a:t>
            </a:r>
            <a:r>
              <a:rPr lang="pl-PL" dirty="0"/>
              <a:t> and </a:t>
            </a:r>
            <a:r>
              <a:rPr lang="pl-PL" dirty="0" err="1"/>
              <a:t>identity</a:t>
            </a:r>
            <a:endParaRPr lang="pl-PL" dirty="0"/>
          </a:p>
        </p:txBody>
      </p:sp>
      <p:sp>
        <p:nvSpPr>
          <p:cNvPr id="35" name="Rounded Rectangle 2">
            <a:extLst>
              <a:ext uri="{FF2B5EF4-FFF2-40B4-BE49-F238E27FC236}">
                <a16:creationId xmlns:a16="http://schemas.microsoft.com/office/drawing/2014/main" id="{57BD0B92-E369-0965-5F99-859A6D939455}"/>
              </a:ext>
            </a:extLst>
          </p:cNvPr>
          <p:cNvSpPr/>
          <p:nvPr/>
        </p:nvSpPr>
        <p:spPr>
          <a:xfrm>
            <a:off x="1641997" y="5911418"/>
            <a:ext cx="9857642" cy="8469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🧪 </a:t>
            </a:r>
            <a:r>
              <a:rPr lang="pl-PL" dirty="0" err="1"/>
              <a:t>Annotate</a:t>
            </a:r>
            <a:r>
              <a:rPr lang="pl-PL" dirty="0"/>
              <a:t> </a:t>
            </a:r>
            <a:r>
              <a:rPr lang="pl-PL" dirty="0" err="1"/>
              <a:t>function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evolutionary</a:t>
            </a:r>
            <a:r>
              <a:rPr lang="pl-PL" dirty="0"/>
              <a:t> </a:t>
            </a:r>
            <a:r>
              <a:rPr lang="pl-PL" dirty="0" err="1"/>
              <a:t>relationship</a:t>
            </a:r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887A216-0224-B4D2-BABF-DA909DEDF5D8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828B61E9-5AF0-20AC-A880-F8E05CA345F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931090B0-4A21-6219-5274-2E38DB6C44D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6C000F28-D3F7-0FBC-5337-7ACA0DD2B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26B9595-6774-98E9-3C0E-1DABD148988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9E8B651E-BE4B-269B-D49C-5328CD22526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C1E545A1-093B-DF49-B933-1FA44E341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038AD6C4-FEFC-32D9-9D1E-51E21FE368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85D1ACEB-D08D-65D7-F8FD-528A2FB67D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7" name="Grafika 6" descr="Kameleon z wypełnieniem pełnym">
            <a:extLst>
              <a:ext uri="{FF2B5EF4-FFF2-40B4-BE49-F238E27FC236}">
                <a16:creationId xmlns:a16="http://schemas.microsoft.com/office/drawing/2014/main" id="{4057D20B-0947-ED3A-D4F0-4926AC38FE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889DF4D2-9CE8-AE30-6A01-E24377BFDF04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757C6DC4-314D-C0F7-429B-10707CFF36F8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Procesor z wypełnieniem pełnym">
              <a:extLst>
                <a:ext uri="{FF2B5EF4-FFF2-40B4-BE49-F238E27FC236}">
                  <a16:creationId xmlns:a16="http://schemas.microsoft.com/office/drawing/2014/main" id="{287C4D0B-DE84-ACDE-9CDA-5F6487F48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597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E5C9750B-2EF5-1E60-3F95-7F0C4FC753F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Homology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search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pipeline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-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CA758F9-2F0F-6817-85AF-0AC930B4AEC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CA758F9-2F0F-6817-85AF-0AC930B4AE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8244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CA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E1D64A-7097-0EB3-8344-3B80FADD6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977AC44F-8174-7ECE-BE4E-4F1E5E6A3F18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AE7EF09A-9C1E-2255-E49D-1048FEC0E4A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Intro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A7CE4D4E-C99C-AA82-186E-342E9E4A696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A7CE4D4E-C99C-AA82-186E-342E9E4A69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E06B3E87-D6D4-7D71-1907-1F46CDEC8EAC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EBB2F5D-8036-3DC7-72E4-DFBDC6836F0D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873971D3-5DD8-D7ED-1A38-25E801207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pic>
        <p:nvPicPr>
          <p:cNvPr id="13" name="Grafika 12" descr="DNA z wypełnieniem pełnym">
            <a:extLst>
              <a:ext uri="{FF2B5EF4-FFF2-40B4-BE49-F238E27FC236}">
                <a16:creationId xmlns:a16="http://schemas.microsoft.com/office/drawing/2014/main" id="{E119C417-36C3-9DC9-57F0-A04559FD03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277BF583-5A3D-F4DF-02D7-8191AD3D5BA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4EDCA03-B727-9270-7EEE-EB494827AE6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DFDBD50F-31B9-AF72-D7DD-BC937CA85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3091C706-1FA9-4393-FF06-730F68F4FB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5" name="Grafika 4" descr="Kameleon z wypełnieniem pełnym">
            <a:extLst>
              <a:ext uri="{FF2B5EF4-FFF2-40B4-BE49-F238E27FC236}">
                <a16:creationId xmlns:a16="http://schemas.microsoft.com/office/drawing/2014/main" id="{2DE635BB-2F11-3856-91B4-BBF150DB7D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9" name="Grafika 18" descr="Procesor z wypełnieniem pełnym">
            <a:extLst>
              <a:ext uri="{FF2B5EF4-FFF2-40B4-BE49-F238E27FC236}">
                <a16:creationId xmlns:a16="http://schemas.microsoft.com/office/drawing/2014/main" id="{32AC3E9C-D543-C5DE-A32B-6A4BDDDEE0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23" name="Obraz 22" descr="Obraz zawierający sztuka, biżuteria, Akcesoria modowe, Turkus&#10;&#10;Zawartość wygenerowana przez AI może być niepoprawna.">
            <a:extLst>
              <a:ext uri="{FF2B5EF4-FFF2-40B4-BE49-F238E27FC236}">
                <a16:creationId xmlns:a16="http://schemas.microsoft.com/office/drawing/2014/main" id="{9EA85CE8-32CA-593D-6F51-811CEA30358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0947" y="1328311"/>
            <a:ext cx="6167099" cy="5281672"/>
          </a:xfrm>
          <a:prstGeom prst="rect">
            <a:avLst/>
          </a:prstGeom>
        </p:spPr>
      </p:pic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6A961B3-53D0-B06C-411F-5C38609BE6E8}"/>
              </a:ext>
            </a:extLst>
          </p:cNvPr>
          <p:cNvSpPr/>
          <p:nvPr/>
        </p:nvSpPr>
        <p:spPr>
          <a:xfrm>
            <a:off x="8874177" y="2940578"/>
            <a:ext cx="3073532" cy="187422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🧬 ~30% of „</a:t>
            </a:r>
            <a:r>
              <a:rPr lang="pl-PL" sz="2800" dirty="0" err="1"/>
              <a:t>sequence</a:t>
            </a:r>
            <a:r>
              <a:rPr lang="pl-PL" sz="2800" dirty="0"/>
              <a:t> </a:t>
            </a:r>
            <a:r>
              <a:rPr lang="pl-PL" sz="2800" dirty="0" err="1"/>
              <a:t>identity</a:t>
            </a:r>
            <a:r>
              <a:rPr lang="pl-PL" sz="2800" dirty="0"/>
              <a:t>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1310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B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AA6FB-37AB-9AD2-1484-3DE3351BB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D0898DC-664A-DE67-2B9F-2E93834480A6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F72AFE04-3709-F797-0CB9-BA017F754BC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BA47D99A-7713-F452-2725-5762446C2FF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8F1D657C-B293-BAFA-AFFD-67DECE56A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DB9A522-60FC-ABA5-9F2E-4DCFF00BAAC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CF6C57D5-AA67-4C3E-AF62-5D5F7B0C2DE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9975AD0C-E645-0436-CBB5-9504E24A5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DC90F396-CCF3-A681-8A8D-3EC0B5D09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0EAB3023-DA17-3064-F60B-4CA9926B19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7" name="Grafika 6" descr="Kameleon z wypełnieniem pełnym">
            <a:extLst>
              <a:ext uri="{FF2B5EF4-FFF2-40B4-BE49-F238E27FC236}">
                <a16:creationId xmlns:a16="http://schemas.microsoft.com/office/drawing/2014/main" id="{39066F57-C5CF-6E42-58E5-EC467C3E8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E6E8DF6D-39DA-0BA7-2848-86C428300601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0FC68ED-8932-9BE8-B4D6-778B2E396FD6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8" name="Grafika 7" descr="Procesor z wypełnieniem pełnym">
              <a:extLst>
                <a:ext uri="{FF2B5EF4-FFF2-40B4-BE49-F238E27FC236}">
                  <a16:creationId xmlns:a16="http://schemas.microsoft.com/office/drawing/2014/main" id="{C5A15C5A-45A5-AC78-DCBC-270356A76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5975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986917DF-868E-F11E-BA62-D83C1B93A33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Pitfalls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23BF588-C2E2-28D3-6F03-B2605D15E67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23BF588-C2E2-28D3-6F03-B2605D15E6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2FD9FD2B-352B-F5C2-79E0-E9658CB04782}"/>
              </a:ext>
            </a:extLst>
          </p:cNvPr>
          <p:cNvSpPr/>
          <p:nvPr/>
        </p:nvSpPr>
        <p:spPr>
          <a:xfrm>
            <a:off x="1895396" y="1758621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📏 High identity on a small fragment does not imply full homology</a:t>
            </a:r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653D6F86-14F0-224D-E8B1-F0B17B9A2856}"/>
              </a:ext>
            </a:extLst>
          </p:cNvPr>
          <p:cNvSpPr/>
          <p:nvPr/>
        </p:nvSpPr>
        <p:spPr>
          <a:xfrm>
            <a:off x="1895396" y="3882303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Assess coverage of query sequence</a:t>
            </a:r>
          </a:p>
        </p:txBody>
      </p: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D619A3B8-B378-A19A-59CA-A332E8F8DB6A}"/>
              </a:ext>
            </a:extLst>
          </p:cNvPr>
          <p:cNvSpPr/>
          <p:nvPr/>
        </p:nvSpPr>
        <p:spPr>
          <a:xfrm>
            <a:off x="7104452" y="1744551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📚 E-values scale with database size</a:t>
            </a:r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4B87A92A-7D98-890A-26F9-547EA73497EC}"/>
              </a:ext>
            </a:extLst>
          </p:cNvPr>
          <p:cNvSpPr/>
          <p:nvPr/>
        </p:nvSpPr>
        <p:spPr>
          <a:xfrm>
            <a:off x="7104452" y="3882303"/>
            <a:ext cx="4572000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❗ Smaller database → smaller E-value for same alignment</a:t>
            </a:r>
          </a:p>
        </p:txBody>
      </p:sp>
    </p:spTree>
    <p:extLst>
      <p:ext uri="{BB962C8B-B14F-4D97-AF65-F5344CB8AC3E}">
        <p14:creationId xmlns:p14="http://schemas.microsoft.com/office/powerpoint/2010/main" val="581986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E813D-BE25-AF12-790C-B349CA9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C164DB-5018-D2D1-5A23-F7FC3944D16D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07B47D7-E53E-7FBF-04DA-3FB433B09D8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BLAST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93433F1-3FEA-FE41-E0FE-914BB99AC31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3C7CB81-FA56-404B-0277-00E4965466A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3CE7D50-F339-80D7-E45F-8A67AC7D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E69F72D-F2AC-081A-E631-CB8026607C9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B5B0DC3-4767-D741-A9D9-9C4E4EA957A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AB60865-EC47-B6CC-3162-1F19431E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E1D0F32-FAB4-0EBC-FD37-B498A7073976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674BD44-3EEA-93CF-12D2-D05439C94987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097832CF-6096-8FB4-089C-6C605163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Linijka z wypełnieniem pełnym">
            <a:extLst>
              <a:ext uri="{FF2B5EF4-FFF2-40B4-BE49-F238E27FC236}">
                <a16:creationId xmlns:a16="http://schemas.microsoft.com/office/drawing/2014/main" id="{521DC658-B4C4-0A29-0851-89F7E73A6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11" name="Grafika 10" descr="Kameleon z wypełnieniem pełnym">
            <a:extLst>
              <a:ext uri="{FF2B5EF4-FFF2-40B4-BE49-F238E27FC236}">
                <a16:creationId xmlns:a16="http://schemas.microsoft.com/office/drawing/2014/main" id="{947F3582-F307-37D1-D23E-00188EAFDE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2" name="Grafika 11" descr="Procesor z wypełnieniem pełnym">
            <a:extLst>
              <a:ext uri="{FF2B5EF4-FFF2-40B4-BE49-F238E27FC236}">
                <a16:creationId xmlns:a16="http://schemas.microsoft.com/office/drawing/2014/main" id="{048CE5C1-43CA-B57A-6C53-91053368A1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14" name="Obraz 13" descr="Obraz zawierający tekst, Strona internetowa, oprogramowanie, Czcionka&#10;&#10;Zawartość wygenerowana przez AI może być niepoprawna.">
            <a:hlinkClick r:id="rId16"/>
            <a:extLst>
              <a:ext uri="{FF2B5EF4-FFF2-40B4-BE49-F238E27FC236}">
                <a16:creationId xmlns:a16="http://schemas.microsoft.com/office/drawing/2014/main" id="{A0AFAB97-FF69-4677-9C7D-0D438E4A27A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50570" y="1339147"/>
            <a:ext cx="10174945" cy="527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AD2B54-477D-DE51-2716-C2944BE3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53741CA-2636-BFAA-739F-FE32219F72EF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DAEBF84B-1A0F-FAB8-7405-EE9410E8A21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FOLDSEEK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56BD768F-C340-FEE9-1AB1-B5201DD73F9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56BD768F-C340-FEE9-1AB1-B5201DD73F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51A2156-55A1-9BE1-3D00-7523E3E806A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B028D78-FD22-2E5D-8B50-FF64725E4F6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0D4F04E7-6217-AF3D-F1CE-4F325B59C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93D98FD-CF2B-C989-9E0D-3EF1A41D8BC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103545A-918D-8F18-62E5-6E1D02A110D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F279710A-2483-027E-D681-05F3603C7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9896F07-2112-F2A3-440A-AEC46E972CF9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D8563749-CDF4-71C4-8583-9F199D436BB4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BD1E7B77-1687-3E1F-5505-D6E0C1C9C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Grafika 9" descr="Linijka z wypełnieniem pełnym">
            <a:extLst>
              <a:ext uri="{FF2B5EF4-FFF2-40B4-BE49-F238E27FC236}">
                <a16:creationId xmlns:a16="http://schemas.microsoft.com/office/drawing/2014/main" id="{D4C83AAC-B7F8-EFB6-9FE1-1DBA495225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11" name="Grafika 10" descr="Kameleon z wypełnieniem pełnym">
            <a:extLst>
              <a:ext uri="{FF2B5EF4-FFF2-40B4-BE49-F238E27FC236}">
                <a16:creationId xmlns:a16="http://schemas.microsoft.com/office/drawing/2014/main" id="{E82C1D45-F915-FCD8-FA04-F320C9EEF8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2" name="Grafika 11" descr="Procesor z wypełnieniem pełnym">
            <a:extLst>
              <a:ext uri="{FF2B5EF4-FFF2-40B4-BE49-F238E27FC236}">
                <a16:creationId xmlns:a16="http://schemas.microsoft.com/office/drawing/2014/main" id="{4E598284-AC61-9D9D-9A98-99B213A5DB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3" name="Obraz 2" descr="Obraz zawierający tekst, zrzut ekranu&#10;&#10;Zawartość wygenerowana przez AI może być niepoprawna.">
            <a:hlinkClick r:id="rId16"/>
            <a:extLst>
              <a:ext uri="{FF2B5EF4-FFF2-40B4-BE49-F238E27FC236}">
                <a16:creationId xmlns:a16="http://schemas.microsoft.com/office/drawing/2014/main" id="{DEA1D141-79AD-C385-7B65-0046B1617B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35429" y="1378282"/>
            <a:ext cx="10090402" cy="490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33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4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AEA90-D21B-B400-E949-3E0EE1B8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23CB10BA-5610-6CBE-3163-BD51555E9C37}"/>
              </a:ext>
            </a:extLst>
          </p:cNvPr>
          <p:cNvSpPr/>
          <p:nvPr/>
        </p:nvSpPr>
        <p:spPr>
          <a:xfrm>
            <a:off x="2442018" y="4170386"/>
            <a:ext cx="43697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83CDCF24-DC6E-19B5-0C66-47FB63CC1E3D}"/>
              </a:ext>
            </a:extLst>
          </p:cNvPr>
          <p:cNvSpPr/>
          <p:nvPr/>
        </p:nvSpPr>
        <p:spPr>
          <a:xfrm>
            <a:off x="6811730" y="1348432"/>
            <a:ext cx="4260446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A3F9B640-F0F1-0F6D-D68B-0B6DDC280C6B}"/>
              </a:ext>
            </a:extLst>
          </p:cNvPr>
          <p:cNvSpPr/>
          <p:nvPr/>
        </p:nvSpPr>
        <p:spPr>
          <a:xfrm>
            <a:off x="1703619" y="1350249"/>
            <a:ext cx="43697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7" name="Prostokąt zaokrąglony 36">
            <a:extLst>
              <a:ext uri="{FF2B5EF4-FFF2-40B4-BE49-F238E27FC236}">
                <a16:creationId xmlns:a16="http://schemas.microsoft.com/office/drawing/2014/main" id="{AC1C683B-7225-624E-F99B-0884C667461E}"/>
              </a:ext>
            </a:extLst>
          </p:cNvPr>
          <p:cNvSpPr/>
          <p:nvPr/>
        </p:nvSpPr>
        <p:spPr>
          <a:xfrm>
            <a:off x="7481390" y="4134499"/>
            <a:ext cx="4461296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Grafika 11" descr="Procesor z wypełnieniem pełnym">
            <a:extLst>
              <a:ext uri="{FF2B5EF4-FFF2-40B4-BE49-F238E27FC236}">
                <a16:creationId xmlns:a16="http://schemas.microsoft.com/office/drawing/2014/main" id="{20966826-FA1F-CE21-6367-348F0C370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3776" y="4222606"/>
            <a:ext cx="2568759" cy="2568759"/>
          </a:xfrm>
          <a:prstGeom prst="rect">
            <a:avLst/>
          </a:prstGeom>
        </p:spPr>
      </p:pic>
      <p:pic>
        <p:nvPicPr>
          <p:cNvPr id="26" name="Grafika 25" descr="DNA z wypełnieniem pełnym">
            <a:extLst>
              <a:ext uri="{FF2B5EF4-FFF2-40B4-BE49-F238E27FC236}">
                <a16:creationId xmlns:a16="http://schemas.microsoft.com/office/drawing/2014/main" id="{BAE3F6D7-6247-2873-67E1-ACAF710FA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7231" y="4284541"/>
            <a:ext cx="2429613" cy="2429613"/>
          </a:xfrm>
          <a:prstGeom prst="rect">
            <a:avLst/>
          </a:prstGeom>
        </p:spPr>
      </p:pic>
      <p:sp>
        <p:nvSpPr>
          <p:cNvPr id="39" name="pole tekstowe 38">
            <a:extLst>
              <a:ext uri="{FF2B5EF4-FFF2-40B4-BE49-F238E27FC236}">
                <a16:creationId xmlns:a16="http://schemas.microsoft.com/office/drawing/2014/main" id="{21EA6D02-EB67-DC8C-9141-9C92D0E65000}"/>
              </a:ext>
            </a:extLst>
          </p:cNvPr>
          <p:cNvSpPr txBox="1"/>
          <p:nvPr/>
        </p:nvSpPr>
        <p:spPr>
          <a:xfrm>
            <a:off x="7716979" y="4475933"/>
            <a:ext cx="40660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✅ </a:t>
            </a:r>
            <a:r>
              <a:rPr lang="pl-PL" sz="3200" dirty="0" err="1"/>
              <a:t>Pipeline</a:t>
            </a:r>
            <a:r>
              <a:rPr lang="pl-PL" sz="3200" dirty="0"/>
              <a:t>: </a:t>
            </a:r>
            <a:r>
              <a:rPr lang="pl-PL" sz="3200" dirty="0" err="1"/>
              <a:t>unknown</a:t>
            </a:r>
            <a:r>
              <a:rPr lang="pl-PL" sz="3200" dirty="0"/>
              <a:t> </a:t>
            </a:r>
            <a:r>
              <a:rPr lang="pl-PL" sz="3200" dirty="0" err="1"/>
              <a:t>sequence</a:t>
            </a:r>
            <a:r>
              <a:rPr lang="pl-PL" sz="3200" dirty="0"/>
              <a:t>→ </a:t>
            </a:r>
            <a:r>
              <a:rPr lang="pl-PL" sz="3200" dirty="0" err="1"/>
              <a:t>search</a:t>
            </a:r>
            <a:r>
              <a:rPr lang="pl-PL" sz="3200" dirty="0"/>
              <a:t> → </a:t>
            </a:r>
            <a:r>
              <a:rPr lang="pl-PL" sz="3200" dirty="0" err="1"/>
              <a:t>retrieve</a:t>
            </a:r>
            <a:r>
              <a:rPr lang="pl-PL" sz="3200" dirty="0"/>
              <a:t> </a:t>
            </a:r>
            <a:r>
              <a:rPr lang="pl-PL" sz="3200" dirty="0" err="1"/>
              <a:t>hits</a:t>
            </a:r>
            <a:r>
              <a:rPr lang="pl-PL" sz="3200" dirty="0"/>
              <a:t> → </a:t>
            </a:r>
            <a:r>
              <a:rPr lang="pl-PL" sz="3200" dirty="0" err="1"/>
              <a:t>filter</a:t>
            </a:r>
            <a:r>
              <a:rPr lang="pl-PL" sz="3200" dirty="0"/>
              <a:t> → </a:t>
            </a:r>
            <a:r>
              <a:rPr lang="pl-PL" sz="3200" dirty="0" err="1"/>
              <a:t>annotate</a:t>
            </a:r>
            <a:endParaRPr lang="pl-PL" sz="3200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B0B8F2-7E42-5A0C-5362-796F0EF9500D}"/>
              </a:ext>
            </a:extLst>
          </p:cNvPr>
          <p:cNvSpPr/>
          <p:nvPr/>
        </p:nvSpPr>
        <p:spPr>
          <a:xfrm>
            <a:off x="2234" y="-8099503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FA357BB-22CC-74BF-E4A6-EBC1775C594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Wrap-Up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a 17">
            <a:extLst>
              <a:ext uri="{FF2B5EF4-FFF2-40B4-BE49-F238E27FC236}">
                <a16:creationId xmlns:a16="http://schemas.microsoft.com/office/drawing/2014/main" id="{08EBA86C-2A2C-386D-1986-21A1F0CD4E4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70BDFF4-323E-098D-864D-74D9E37C82E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Znak zapytania z wypełnieniem pełnym">
              <a:extLst>
                <a:ext uri="{FF2B5EF4-FFF2-40B4-BE49-F238E27FC236}">
                  <a16:creationId xmlns:a16="http://schemas.microsoft.com/office/drawing/2014/main" id="{055EB633-096E-7AF9-AB4C-99082625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D55F695-9062-D121-699D-315C5372EBE1}"/>
              </a:ext>
            </a:extLst>
          </p:cNvPr>
          <p:cNvGrpSpPr/>
          <p:nvPr/>
        </p:nvGrpSpPr>
        <p:grpSpPr>
          <a:xfrm>
            <a:off x="718456" y="5886840"/>
            <a:ext cx="827314" cy="827314"/>
            <a:chOff x="137885" y="5908612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C628E1B-0865-C2E7-E006-E32511C63E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CDE51FCC-C26D-BE0C-E9A1-DE52340D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pic>
        <p:nvPicPr>
          <p:cNvPr id="24" name="Grafika 23" descr="DNA z wypełnieniem pełnym">
            <a:extLst>
              <a:ext uri="{FF2B5EF4-FFF2-40B4-BE49-F238E27FC236}">
                <a16:creationId xmlns:a16="http://schemas.microsoft.com/office/drawing/2014/main" id="{283FBAB9-E6A9-1116-9295-DE08C4218B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5" name="Grafika 4" descr="Linijka z wypełnieniem pełnym">
            <a:extLst>
              <a:ext uri="{FF2B5EF4-FFF2-40B4-BE49-F238E27FC236}">
                <a16:creationId xmlns:a16="http://schemas.microsoft.com/office/drawing/2014/main" id="{2B427E61-24A9-3514-2531-EB3CF40B38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9" name="Grafika 8" descr="Kameleon z wypełnieniem pełnym">
            <a:extLst>
              <a:ext uri="{FF2B5EF4-FFF2-40B4-BE49-F238E27FC236}">
                <a16:creationId xmlns:a16="http://schemas.microsoft.com/office/drawing/2014/main" id="{38907828-FA43-5BAE-6B3E-7529D790AE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1" name="Grafika 10" descr="Procesor z wypełnieniem pełnym">
            <a:extLst>
              <a:ext uri="{FF2B5EF4-FFF2-40B4-BE49-F238E27FC236}">
                <a16:creationId xmlns:a16="http://schemas.microsoft.com/office/drawing/2014/main" id="{EAF66FFD-9762-34D8-D5EA-0A3D463FCE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4C8111E-9D1A-DF73-F9F9-925D618BF182}"/>
              </a:ext>
            </a:extLst>
          </p:cNvPr>
          <p:cNvSpPr txBox="1"/>
          <p:nvPr/>
        </p:nvSpPr>
        <p:spPr>
          <a:xfrm>
            <a:off x="2772970" y="4463488"/>
            <a:ext cx="38466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⚡ </a:t>
            </a:r>
            <a:r>
              <a:rPr lang="pl-PL" sz="3200" dirty="0" err="1"/>
              <a:t>Homology</a:t>
            </a:r>
            <a:r>
              <a:rPr lang="pl-PL" sz="3200" dirty="0"/>
              <a:t> </a:t>
            </a:r>
            <a:r>
              <a:rPr lang="pl-PL" sz="3200" dirty="0" err="1"/>
              <a:t>search</a:t>
            </a:r>
            <a:r>
              <a:rPr lang="pl-PL" sz="3200" dirty="0"/>
              <a:t> </a:t>
            </a:r>
            <a:r>
              <a:rPr lang="pl-PL" sz="3200" dirty="0" err="1"/>
              <a:t>tools</a:t>
            </a:r>
            <a:r>
              <a:rPr lang="pl-PL" sz="3200" dirty="0"/>
              <a:t>: BLAST, PSI-BLAST, </a:t>
            </a:r>
            <a:r>
              <a:rPr lang="pl-PL" sz="3200" dirty="0" err="1"/>
              <a:t>FoldSeek</a:t>
            </a:r>
            <a:r>
              <a:rPr lang="pl-PL" sz="3200" dirty="0"/>
              <a:t>; E-</a:t>
            </a:r>
            <a:r>
              <a:rPr lang="pl-PL" sz="3200" dirty="0" err="1"/>
              <a:t>value</a:t>
            </a:r>
            <a:r>
              <a:rPr lang="pl-PL" sz="3200" dirty="0"/>
              <a:t> and bit </a:t>
            </a:r>
            <a:r>
              <a:rPr lang="pl-PL" sz="3200" dirty="0" err="1"/>
              <a:t>score</a:t>
            </a:r>
            <a:endParaRPr lang="pl-PL" sz="3200" dirty="0"/>
          </a:p>
        </p:txBody>
      </p:sp>
      <p:pic>
        <p:nvPicPr>
          <p:cNvPr id="13" name="Grafika 12" descr="Kameleon z wypełnieniem pełnym">
            <a:extLst>
              <a:ext uri="{FF2B5EF4-FFF2-40B4-BE49-F238E27FC236}">
                <a16:creationId xmlns:a16="http://schemas.microsoft.com/office/drawing/2014/main" id="{170A7B8F-5313-38CC-F24A-7AD29F11C51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41579" y="1236190"/>
            <a:ext cx="2730513" cy="2730513"/>
          </a:xfrm>
          <a:prstGeom prst="rect">
            <a:avLst/>
          </a:prstGeom>
        </p:spPr>
      </p:pic>
      <p:pic>
        <p:nvPicPr>
          <p:cNvPr id="14" name="Grafika 13" descr="Linijka z wypełnieniem pełnym">
            <a:extLst>
              <a:ext uri="{FF2B5EF4-FFF2-40B4-BE49-F238E27FC236}">
                <a16:creationId xmlns:a16="http://schemas.microsoft.com/office/drawing/2014/main" id="{4FDAB3F6-2FB8-8BA9-2B8D-DED9C1C99BA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504558" y="1453788"/>
            <a:ext cx="2512915" cy="2512915"/>
          </a:xfrm>
          <a:prstGeom prst="rect">
            <a:avLst/>
          </a:prstGeom>
        </p:spPr>
      </p:pic>
      <p:sp>
        <p:nvSpPr>
          <p:cNvPr id="35" name="pole tekstowe 34">
            <a:extLst>
              <a:ext uri="{FF2B5EF4-FFF2-40B4-BE49-F238E27FC236}">
                <a16:creationId xmlns:a16="http://schemas.microsoft.com/office/drawing/2014/main" id="{7CE13520-D51A-01BA-50C9-F73A6EAA3D76}"/>
              </a:ext>
            </a:extLst>
          </p:cNvPr>
          <p:cNvSpPr txBox="1"/>
          <p:nvPr/>
        </p:nvSpPr>
        <p:spPr>
          <a:xfrm>
            <a:off x="1946737" y="1663147"/>
            <a:ext cx="39769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🎯 </a:t>
            </a:r>
            <a:r>
              <a:rPr lang="pl-PL" sz="3200" dirty="0" err="1"/>
              <a:t>Pairwise</a:t>
            </a:r>
            <a:r>
              <a:rPr lang="pl-PL" sz="3200" dirty="0"/>
              <a:t> </a:t>
            </a:r>
            <a:r>
              <a:rPr lang="pl-PL" sz="3200" dirty="0" err="1"/>
              <a:t>alignment</a:t>
            </a:r>
            <a:r>
              <a:rPr lang="pl-PL" sz="3200" dirty="0"/>
              <a:t>: </a:t>
            </a:r>
            <a:r>
              <a:rPr lang="pl-PL" sz="3200"/>
              <a:t>Needleman</a:t>
            </a:r>
            <a:r>
              <a:rPr lang="pl-PL" sz="3200" dirty="0"/>
              <a:t>–</a:t>
            </a:r>
            <a:r>
              <a:rPr lang="pl-PL" sz="3200" dirty="0" err="1"/>
              <a:t>Wunsch</a:t>
            </a:r>
            <a:r>
              <a:rPr lang="pl-PL" sz="3200" dirty="0"/>
              <a:t> (</a:t>
            </a:r>
            <a:r>
              <a:rPr lang="pl-PL" sz="3200" dirty="0" err="1"/>
              <a:t>global</a:t>
            </a:r>
            <a:r>
              <a:rPr lang="pl-PL" sz="3200" dirty="0"/>
              <a:t>), </a:t>
            </a:r>
            <a:r>
              <a:rPr lang="pl-PL" sz="3200" dirty="0" err="1"/>
              <a:t>Smith</a:t>
            </a:r>
            <a:r>
              <a:rPr lang="pl-PL" sz="3200" dirty="0"/>
              <a:t>–Waterman (</a:t>
            </a:r>
            <a:r>
              <a:rPr lang="pl-PL" sz="3200" dirty="0" err="1"/>
              <a:t>local</a:t>
            </a:r>
            <a:r>
              <a:rPr lang="pl-PL" sz="3200" dirty="0"/>
              <a:t>)</a:t>
            </a: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9F4E036-0F36-EEC8-8EEC-82B6C65E6E3F}"/>
              </a:ext>
            </a:extLst>
          </p:cNvPr>
          <p:cNvSpPr txBox="1"/>
          <p:nvPr/>
        </p:nvSpPr>
        <p:spPr>
          <a:xfrm>
            <a:off x="7153821" y="1663147"/>
            <a:ext cx="39183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📊 </a:t>
            </a:r>
            <a:r>
              <a:rPr lang="pl-PL" sz="3200" dirty="0" err="1"/>
              <a:t>Substitution</a:t>
            </a:r>
            <a:r>
              <a:rPr lang="pl-PL" sz="3200" dirty="0"/>
              <a:t> </a:t>
            </a:r>
            <a:r>
              <a:rPr lang="pl-PL" sz="3200" dirty="0" err="1"/>
              <a:t>matrices</a:t>
            </a:r>
            <a:r>
              <a:rPr lang="pl-PL" sz="3200" dirty="0"/>
              <a:t>: PAM, BLOSUM; log-</a:t>
            </a:r>
            <a:r>
              <a:rPr lang="pl-PL" sz="3200" dirty="0" err="1"/>
              <a:t>odds</a:t>
            </a:r>
            <a:r>
              <a:rPr lang="pl-PL" sz="3200" dirty="0"/>
              <a:t> </a:t>
            </a:r>
            <a:r>
              <a:rPr lang="pl-PL" sz="3200" dirty="0" err="1"/>
              <a:t>scoring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254019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CA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B3BD5-BB1D-6F60-773F-D1E0F6962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FC37CDC6-52D5-6767-A7A6-68EDD193BE48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B05FB72F-73F8-E982-51CD-9F718A14213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Intro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5C9582B7-81D1-D806-53D0-F3076A4A716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5C9582B7-81D1-D806-53D0-F3076A4A71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9FDD1ECA-4880-0F09-8C56-C93C1C5C5BC1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F34DDEB-BE8D-A9BA-25DB-7BA0D00E5C73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224E61ED-7059-0CC2-BD8D-7721E3358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pic>
        <p:nvPicPr>
          <p:cNvPr id="13" name="Grafika 12" descr="DNA z wypełnieniem pełnym">
            <a:extLst>
              <a:ext uri="{FF2B5EF4-FFF2-40B4-BE49-F238E27FC236}">
                <a16:creationId xmlns:a16="http://schemas.microsoft.com/office/drawing/2014/main" id="{64B97BF5-124E-0168-EB2F-3307BFFE17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D1D6A4CA-D517-22C6-3EA6-AE0C53E6AEF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3102A91-3020-E2D3-F23E-B39AA6CC18B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6586D63D-50F9-1F02-CD2C-79B71975F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0B0B0C62-D641-34AD-C3E4-06658F3849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5" name="Grafika 4" descr="Kameleon z wypełnieniem pełnym">
            <a:extLst>
              <a:ext uri="{FF2B5EF4-FFF2-40B4-BE49-F238E27FC236}">
                <a16:creationId xmlns:a16="http://schemas.microsoft.com/office/drawing/2014/main" id="{B085F590-2C26-F261-4FD0-53F565D158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9" name="Grafika 18" descr="Procesor z wypełnieniem pełnym">
            <a:extLst>
              <a:ext uri="{FF2B5EF4-FFF2-40B4-BE49-F238E27FC236}">
                <a16:creationId xmlns:a16="http://schemas.microsoft.com/office/drawing/2014/main" id="{18710F68-A0B7-66B8-E375-1A3BF182D1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B4A04058-D767-340B-98FD-362F15DA8EF1}"/>
              </a:ext>
            </a:extLst>
          </p:cNvPr>
          <p:cNvGraphicFramePr>
            <a:graphicFrameLocks noGrp="1"/>
          </p:cNvGraphicFramePr>
          <p:nvPr/>
        </p:nvGraphicFramePr>
        <p:xfrm>
          <a:off x="1600201" y="1663147"/>
          <a:ext cx="10036628" cy="408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51484">
                  <a:extLst>
                    <a:ext uri="{9D8B030D-6E8A-4147-A177-3AD203B41FA5}">
                      <a16:colId xmlns:a16="http://schemas.microsoft.com/office/drawing/2014/main" val="4161875792"/>
                    </a:ext>
                  </a:extLst>
                </a:gridCol>
                <a:gridCol w="1566830">
                  <a:extLst>
                    <a:ext uri="{9D8B030D-6E8A-4147-A177-3AD203B41FA5}">
                      <a16:colId xmlns:a16="http://schemas.microsoft.com/office/drawing/2014/main" val="2337965665"/>
                    </a:ext>
                  </a:extLst>
                </a:gridCol>
                <a:gridCol w="1985839">
                  <a:extLst>
                    <a:ext uri="{9D8B030D-6E8A-4147-A177-3AD203B41FA5}">
                      <a16:colId xmlns:a16="http://schemas.microsoft.com/office/drawing/2014/main" val="4176259685"/>
                    </a:ext>
                  </a:extLst>
                </a:gridCol>
                <a:gridCol w="3032475">
                  <a:extLst>
                    <a:ext uri="{9D8B030D-6E8A-4147-A177-3AD203B41FA5}">
                      <a16:colId xmlns:a16="http://schemas.microsoft.com/office/drawing/2014/main" val="3676494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 err="1"/>
                        <a:t>Feature</a:t>
                      </a:r>
                      <a:endParaRPr lang="pl-PL" sz="2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Hamming Distance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Levenshtein Distance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 err="1"/>
                        <a:t>Damerau</a:t>
                      </a:r>
                      <a:r>
                        <a:rPr lang="pl-PL" sz="2200" b="1" dirty="0"/>
                        <a:t>–</a:t>
                      </a:r>
                      <a:r>
                        <a:rPr lang="pl-PL" sz="2200" b="1" dirty="0" err="1"/>
                        <a:t>Levenshtein</a:t>
                      </a:r>
                      <a:r>
                        <a:rPr lang="pl-PL" sz="2200" b="1" dirty="0"/>
                        <a:t> </a:t>
                      </a:r>
                      <a:r>
                        <a:rPr lang="pl-PL" sz="2200" b="1" dirty="0" err="1"/>
                        <a:t>Distance</a:t>
                      </a:r>
                      <a:endParaRPr lang="pl-PL" sz="22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215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Handles substitutions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✅ Yes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✅ Yes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✅ Yes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13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Handles insertions/deletions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❌ No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/>
                        <a:t>✅ </a:t>
                      </a:r>
                      <a:r>
                        <a:rPr lang="pl-PL" sz="2200" dirty="0" err="1"/>
                        <a:t>Yes</a:t>
                      </a:r>
                      <a:endParaRPr lang="pl-PL" sz="2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✅ Yes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28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Handles transpositions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❌ No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❌ No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✅ Yes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353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Requires equal string length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✅ Yes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❌ No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❌ No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Counts number of edits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❌ Only mismatches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✅ All edits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✅ All edits including swaps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8744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Treats all edits equally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✅ Yes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✅ Yes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✅ Yes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586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Detects local similarity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❌ No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❌ No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/>
                        <a:t>❌ No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876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50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CAE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1EBB0-0F76-3ACD-FC79-4CAC9BE38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26AF5AF6-4969-F124-7F22-327FC03AC265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D95C045C-289B-18F3-6403-38722367A56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Intro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459BD42F-D30B-E537-B0BE-DB046F90204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459BD42F-D30B-E537-B0BE-DB046F9020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CAEFFD6B-9AD5-3109-4CC4-A0B35BC60E97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696B429-1931-EFAC-B380-1D9F60417BA9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4DECD617-05A8-967E-12D7-E0D82011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pic>
        <p:nvPicPr>
          <p:cNvPr id="13" name="Grafika 12" descr="DNA z wypełnieniem pełnym">
            <a:extLst>
              <a:ext uri="{FF2B5EF4-FFF2-40B4-BE49-F238E27FC236}">
                <a16:creationId xmlns:a16="http://schemas.microsoft.com/office/drawing/2014/main" id="{29859944-25CA-204C-6121-72C9A439E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950B61AA-B0CA-6058-A2A8-357A7694486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9E79813-6311-6D77-C61D-5620480A833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6E3A3E17-672E-F2F1-0234-FC0C2F13A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pic>
        <p:nvPicPr>
          <p:cNvPr id="4" name="Grafika 3" descr="Linijka z wypełnieniem pełnym">
            <a:extLst>
              <a:ext uri="{FF2B5EF4-FFF2-40B4-BE49-F238E27FC236}">
                <a16:creationId xmlns:a16="http://schemas.microsoft.com/office/drawing/2014/main" id="{AA28DACB-50D9-C2ED-4BE1-B04DCAC54A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716" y="1339147"/>
            <a:ext cx="648000" cy="648000"/>
          </a:xfrm>
          <a:prstGeom prst="rect">
            <a:avLst/>
          </a:prstGeom>
        </p:spPr>
      </p:pic>
      <p:pic>
        <p:nvPicPr>
          <p:cNvPr id="5" name="Grafika 4" descr="Kameleon z wypełnieniem pełnym">
            <a:extLst>
              <a:ext uri="{FF2B5EF4-FFF2-40B4-BE49-F238E27FC236}">
                <a16:creationId xmlns:a16="http://schemas.microsoft.com/office/drawing/2014/main" id="{A5892F76-470C-F304-A544-7167173D6B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9" name="Grafika 18" descr="Procesor z wypełnieniem pełnym">
            <a:extLst>
              <a:ext uri="{FF2B5EF4-FFF2-40B4-BE49-F238E27FC236}">
                <a16:creationId xmlns:a16="http://schemas.microsoft.com/office/drawing/2014/main" id="{8A3F924F-E463-9264-FB2F-709B51808B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sp>
        <p:nvSpPr>
          <p:cNvPr id="20" name="Rounded Rectangle 2">
            <a:extLst>
              <a:ext uri="{FF2B5EF4-FFF2-40B4-BE49-F238E27FC236}">
                <a16:creationId xmlns:a16="http://schemas.microsoft.com/office/drawing/2014/main" id="{EF46D2C9-C0D7-FEDA-D7A5-37A8B08FF637}"/>
              </a:ext>
            </a:extLst>
          </p:cNvPr>
          <p:cNvSpPr/>
          <p:nvPr/>
        </p:nvSpPr>
        <p:spPr>
          <a:xfrm>
            <a:off x="1800152" y="1275684"/>
            <a:ext cx="4572000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🧬 Handle </a:t>
            </a:r>
            <a:r>
              <a:rPr lang="pl-PL" sz="2800" dirty="0" err="1"/>
              <a:t>substitutions</a:t>
            </a:r>
            <a:r>
              <a:rPr lang="pl-PL" sz="2800" dirty="0"/>
              <a:t> </a:t>
            </a:r>
            <a:r>
              <a:rPr lang="pl-PL" sz="2800" dirty="0" err="1"/>
              <a:t>differently</a:t>
            </a:r>
            <a:endParaRPr dirty="0"/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B2D07F3E-1A29-E123-678B-2C8F88A408D7}"/>
              </a:ext>
            </a:extLst>
          </p:cNvPr>
          <p:cNvSpPr/>
          <p:nvPr/>
        </p:nvSpPr>
        <p:spPr>
          <a:xfrm>
            <a:off x="1800152" y="2714178"/>
            <a:ext cx="4572000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➕ Handle </a:t>
            </a:r>
            <a:r>
              <a:rPr lang="pl-PL" sz="2800" dirty="0" err="1"/>
              <a:t>insertions</a:t>
            </a:r>
            <a:r>
              <a:rPr lang="pl-PL" sz="2800" dirty="0"/>
              <a:t> and </a:t>
            </a:r>
            <a:r>
              <a:rPr lang="pl-PL" sz="2800" dirty="0" err="1"/>
              <a:t>deletions</a:t>
            </a:r>
            <a:endParaRPr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58324E-646C-588E-466B-AAEC0E3CEDB2}"/>
              </a:ext>
            </a:extLst>
          </p:cNvPr>
          <p:cNvSpPr/>
          <p:nvPr/>
        </p:nvSpPr>
        <p:spPr>
          <a:xfrm>
            <a:off x="1800152" y="4152672"/>
            <a:ext cx="4572000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🔗 </a:t>
            </a:r>
            <a:r>
              <a:rPr lang="pl-PL" sz="2800" dirty="0" err="1"/>
              <a:t>Support</a:t>
            </a:r>
            <a:r>
              <a:rPr lang="pl-PL" sz="2800" dirty="0"/>
              <a:t> </a:t>
            </a:r>
            <a:r>
              <a:rPr lang="pl-PL" sz="2800" dirty="0" err="1"/>
              <a:t>local</a:t>
            </a:r>
            <a:r>
              <a:rPr lang="pl-PL" sz="2800" dirty="0"/>
              <a:t> and </a:t>
            </a:r>
            <a:r>
              <a:rPr lang="pl-PL" sz="2800" dirty="0" err="1"/>
              <a:t>global</a:t>
            </a:r>
            <a:r>
              <a:rPr lang="pl-PL" sz="2800" dirty="0"/>
              <a:t> </a:t>
            </a:r>
            <a:r>
              <a:rPr lang="pl-PL" sz="2800" dirty="0" err="1"/>
              <a:t>similarity</a:t>
            </a:r>
            <a:endParaRPr dirty="0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E308A131-2114-FE0D-EDB3-203B768A3D44}"/>
              </a:ext>
            </a:extLst>
          </p:cNvPr>
          <p:cNvSpPr/>
          <p:nvPr/>
        </p:nvSpPr>
        <p:spPr>
          <a:xfrm>
            <a:off x="1800152" y="5561186"/>
            <a:ext cx="4572000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📊 </a:t>
            </a:r>
            <a:r>
              <a:rPr lang="pl-PL" sz="2800" dirty="0" err="1"/>
              <a:t>Incorporate</a:t>
            </a:r>
            <a:r>
              <a:rPr lang="pl-PL" sz="2800" dirty="0"/>
              <a:t> </a:t>
            </a:r>
            <a:r>
              <a:rPr lang="pl-PL" sz="2800" dirty="0" err="1"/>
              <a:t>evolutionary</a:t>
            </a:r>
            <a:r>
              <a:rPr lang="pl-PL" sz="2800" dirty="0"/>
              <a:t> </a:t>
            </a:r>
            <a:r>
              <a:rPr lang="pl-PL" sz="2800" dirty="0" err="1"/>
              <a:t>information</a:t>
            </a:r>
            <a:endParaRPr dirty="0"/>
          </a:p>
        </p:txBody>
      </p:sp>
      <p:sp>
        <p:nvSpPr>
          <p:cNvPr id="7" name="Rounded Rectangle 2">
            <a:extLst>
              <a:ext uri="{FF2B5EF4-FFF2-40B4-BE49-F238E27FC236}">
                <a16:creationId xmlns:a16="http://schemas.microsoft.com/office/drawing/2014/main" id="{0EEE4BAD-C4FB-6C14-2635-F17398E91FF6}"/>
              </a:ext>
            </a:extLst>
          </p:cNvPr>
          <p:cNvSpPr/>
          <p:nvPr/>
        </p:nvSpPr>
        <p:spPr>
          <a:xfrm>
            <a:off x="7062436" y="1275684"/>
            <a:ext cx="4572000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🧮 </a:t>
            </a:r>
            <a:r>
              <a:rPr lang="pl-PL" sz="2800" dirty="0" err="1"/>
              <a:t>Score</a:t>
            </a:r>
            <a:r>
              <a:rPr lang="pl-PL" sz="2800" dirty="0"/>
              <a:t> </a:t>
            </a:r>
            <a:r>
              <a:rPr lang="pl-PL" sz="2800" dirty="0" err="1"/>
              <a:t>alignments</a:t>
            </a:r>
            <a:r>
              <a:rPr lang="pl-PL" sz="2800" dirty="0"/>
              <a:t> </a:t>
            </a:r>
            <a:r>
              <a:rPr lang="pl-PL" sz="2800" dirty="0" err="1"/>
              <a:t>quantitatively</a:t>
            </a:r>
            <a:endParaRPr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286950A2-7BC0-B406-DE21-3D7B91259935}"/>
              </a:ext>
            </a:extLst>
          </p:cNvPr>
          <p:cNvSpPr/>
          <p:nvPr/>
        </p:nvSpPr>
        <p:spPr>
          <a:xfrm>
            <a:off x="7062436" y="2759580"/>
            <a:ext cx="4572000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❗ </a:t>
            </a:r>
            <a:r>
              <a:rPr lang="pl-PL" sz="2800" dirty="0" err="1"/>
              <a:t>Differentiate</a:t>
            </a:r>
            <a:r>
              <a:rPr lang="pl-PL" sz="2800" dirty="0"/>
              <a:t> </a:t>
            </a:r>
            <a:r>
              <a:rPr lang="pl-PL" sz="2800" dirty="0" err="1"/>
              <a:t>biologically</a:t>
            </a:r>
            <a:r>
              <a:rPr lang="pl-PL" sz="2800" dirty="0"/>
              <a:t> </a:t>
            </a:r>
            <a:r>
              <a:rPr lang="pl-PL" sz="2800" dirty="0" err="1"/>
              <a:t>relevant</a:t>
            </a:r>
            <a:r>
              <a:rPr lang="pl-PL" sz="2800" dirty="0"/>
              <a:t> vs </a:t>
            </a:r>
            <a:r>
              <a:rPr lang="pl-PL" sz="2800" dirty="0" err="1"/>
              <a:t>random</a:t>
            </a:r>
            <a:r>
              <a:rPr lang="pl-PL" sz="2800" dirty="0"/>
              <a:t> </a:t>
            </a:r>
            <a:r>
              <a:rPr lang="pl-PL" sz="2800" dirty="0" err="1"/>
              <a:t>similarity</a:t>
            </a:r>
            <a:endParaRPr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D9B78174-9CED-D1F0-8235-4ADDAECF78E6}"/>
              </a:ext>
            </a:extLst>
          </p:cNvPr>
          <p:cNvSpPr/>
          <p:nvPr/>
        </p:nvSpPr>
        <p:spPr>
          <a:xfrm>
            <a:off x="7062436" y="4179845"/>
            <a:ext cx="4572000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🧪 Handle </a:t>
            </a:r>
            <a:r>
              <a:rPr lang="pl-PL" sz="2800" dirty="0" err="1"/>
              <a:t>variable</a:t>
            </a:r>
            <a:r>
              <a:rPr lang="pl-PL" sz="2800" dirty="0"/>
              <a:t> </a:t>
            </a:r>
            <a:r>
              <a:rPr lang="pl-PL" sz="2800" dirty="0" err="1"/>
              <a:t>sequence</a:t>
            </a:r>
            <a:r>
              <a:rPr lang="pl-PL" sz="2800" dirty="0"/>
              <a:t> </a:t>
            </a:r>
            <a:r>
              <a:rPr lang="pl-PL" sz="2800" dirty="0" err="1"/>
              <a:t>lengths</a:t>
            </a:r>
            <a:endParaRPr dirty="0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61CE1A2D-D9FC-B1FD-6EC9-AABA2C96C2DB}"/>
              </a:ext>
            </a:extLst>
          </p:cNvPr>
          <p:cNvSpPr/>
          <p:nvPr/>
        </p:nvSpPr>
        <p:spPr>
          <a:xfrm>
            <a:off x="7062436" y="5561186"/>
            <a:ext cx="4572000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⚡ </a:t>
            </a:r>
            <a:r>
              <a:rPr lang="pl-PL" sz="2800" dirty="0" err="1"/>
              <a:t>Efficient</a:t>
            </a:r>
            <a:r>
              <a:rPr lang="pl-PL" sz="2800" dirty="0"/>
              <a:t> </a:t>
            </a:r>
            <a:r>
              <a:rPr lang="pl-PL" sz="2800" dirty="0" err="1"/>
              <a:t>computation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845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813A3-3D59-3A82-7114-86D7339F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BDAC951-A9FD-CEAA-4ECB-C69B34F560A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09664F43-E1FC-DD88-53D1-ED38671CB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EB33C836-866A-A494-E59A-56E1C4CA536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Protein vs </a:t>
            </a:r>
            <a:r>
              <a:rPr lang="pl-PL" cap="small" spc="300" dirty="0" err="1">
                <a:latin typeface="Cambria" panose="02040503050406030204" pitchFamily="18" charset="0"/>
              </a:rPr>
              <a:t>Nucleic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Acids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2F9E1CF-A011-3C1F-CC2C-DD524808F7B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2F9E1CF-A011-3C1F-CC2C-DD524808F7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7F8EB3B-FFB6-DF58-598A-BD8A31D7931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7B79F1C-F3CE-F5B4-7ABC-F5FAF785330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75B9275-657C-E19D-8BA0-5F068CA3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A244000-467C-E6E3-6E48-447C61F6784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307B6E0-CB49-709A-253A-D99F6F403D6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E5EE69A-7F17-53F6-0FC9-F672C1975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97B7F20-D25E-7C07-F0C2-31F5DE544BA3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D25B44FC-C09B-081A-D85B-EE514FC20C44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Linijka z wypełnieniem pełnym">
              <a:extLst>
                <a:ext uri="{FF2B5EF4-FFF2-40B4-BE49-F238E27FC236}">
                  <a16:creationId xmlns:a16="http://schemas.microsoft.com/office/drawing/2014/main" id="{5AAAC429-026E-E746-D2EC-52CA75572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541" y="1354313"/>
              <a:ext cx="648000" cy="648000"/>
            </a:xfrm>
            <a:prstGeom prst="rect">
              <a:avLst/>
            </a:prstGeom>
          </p:spPr>
        </p:pic>
      </p:grpSp>
      <p:pic>
        <p:nvPicPr>
          <p:cNvPr id="12" name="Grafika 11" descr="Kameleon z wypełnieniem pełnym">
            <a:extLst>
              <a:ext uri="{FF2B5EF4-FFF2-40B4-BE49-F238E27FC236}">
                <a16:creationId xmlns:a16="http://schemas.microsoft.com/office/drawing/2014/main" id="{144DE7DE-CFB9-49D3-5078-6B9FA907A9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3" name="Grafika 12" descr="Procesor z wypełnieniem pełnym">
            <a:extLst>
              <a:ext uri="{FF2B5EF4-FFF2-40B4-BE49-F238E27FC236}">
                <a16:creationId xmlns:a16="http://schemas.microsoft.com/office/drawing/2014/main" id="{2B65C3C9-69A7-0D38-CA5C-75BD668EC9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F9F88DFE-6F06-A0C7-486D-E7FA446D5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022557"/>
              </p:ext>
            </p:extLst>
          </p:nvPr>
        </p:nvGraphicFramePr>
        <p:xfrm>
          <a:off x="1639855" y="1259864"/>
          <a:ext cx="10097443" cy="5425440"/>
        </p:xfrm>
        <a:graphic>
          <a:graphicData uri="http://schemas.openxmlformats.org/drawingml/2006/table">
            <a:tbl>
              <a:tblPr/>
              <a:tblGrid>
                <a:gridCol w="3160395">
                  <a:extLst>
                    <a:ext uri="{9D8B030D-6E8A-4147-A177-3AD203B41FA5}">
                      <a16:colId xmlns:a16="http://schemas.microsoft.com/office/drawing/2014/main" val="3786389172"/>
                    </a:ext>
                  </a:extLst>
                </a:gridCol>
                <a:gridCol w="3093852">
                  <a:extLst>
                    <a:ext uri="{9D8B030D-6E8A-4147-A177-3AD203B41FA5}">
                      <a16:colId xmlns:a16="http://schemas.microsoft.com/office/drawing/2014/main" val="1158250449"/>
                    </a:ext>
                  </a:extLst>
                </a:gridCol>
                <a:gridCol w="3843196">
                  <a:extLst>
                    <a:ext uri="{9D8B030D-6E8A-4147-A177-3AD203B41FA5}">
                      <a16:colId xmlns:a16="http://schemas.microsoft.com/office/drawing/2014/main" val="13698797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 err="1"/>
                        <a:t>Feature</a:t>
                      </a:r>
                      <a:endParaRPr lang="pl-PL" sz="22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Nucleic Acids 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 err="1"/>
                        <a:t>Proteins</a:t>
                      </a:r>
                      <a:r>
                        <a:rPr lang="pl-PL" sz="2200" b="1" dirty="0"/>
                        <a:t> 🧪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030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Alphabet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4 letters (A, C, G, T/U)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20 amino acids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814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Substitution variability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🔹 Limited; simple match/mismatch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🔸 Highly variable; use PAM/BLOSUM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556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Biochemical similarity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⚪ Less relevant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🟢 Important; chemical properties matter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49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Gap penalties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➖ Often uniform or linear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➕ Often affine (gap opening vs extension)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917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Evolutionary divergence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⏳ Usually smaller; substitutions predictable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🕰 Can diverge extensively; scoring matrices required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062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Local vs global alignment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🌐 Often global sufficient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🔍 Local alignment often needed for conserved motifs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809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Sensitivity to mismatches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⚪ Less sensitive; all mismatches similar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/>
                        <a:t>🟢 </a:t>
                      </a:r>
                      <a:r>
                        <a:rPr lang="pl-PL" sz="2200" dirty="0" err="1"/>
                        <a:t>More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sensitive</a:t>
                      </a:r>
                      <a:r>
                        <a:rPr lang="pl-PL" sz="2200" dirty="0"/>
                        <a:t>; </a:t>
                      </a:r>
                      <a:r>
                        <a:rPr lang="pl-PL" sz="2200" dirty="0" err="1"/>
                        <a:t>some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mismatches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tolerated</a:t>
                      </a:r>
                      <a:endParaRPr lang="pl-PL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835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908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4740A-DE71-1B0F-E7C6-598E53EF7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5EC0D0-E2AF-18BF-F624-FAA2A56AAEE4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316BAAF2-C801-E8A0-66D7-D52C905C4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10589510-EA6A-C2BE-1524-08A3F84DD50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Needleman</a:t>
            </a:r>
            <a:r>
              <a:rPr lang="pl-PL" cap="small" spc="300" dirty="0">
                <a:latin typeface="Cambria" panose="02040503050406030204" pitchFamily="18" charset="0"/>
              </a:rPr>
              <a:t>–</a:t>
            </a:r>
            <a:r>
              <a:rPr lang="pl-PL" cap="small" spc="300" dirty="0" err="1">
                <a:latin typeface="Cambria" panose="02040503050406030204" pitchFamily="18" charset="0"/>
              </a:rPr>
              <a:t>Wunsch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CE94157-4E03-7CB1-3F4B-7DB21F2EF12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CE94157-4E03-7CB1-3F4B-7DB21F2EF1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3E846D4-C67F-0129-41F9-257E3002DF0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2AD1E47-AD5E-496A-74AC-1A297016C1C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2A963A2-CEBE-E14C-A443-1B3874CBF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8E03454-12F7-A827-528F-AC3200F5FB4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07C26A1-72D6-6B36-5684-F3966571A7C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C6D82B5-69AC-3D13-8250-E987940B6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994DCBC-413E-6BBE-601D-FD2551D4462D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9F5ACA3-DEE4-F5E2-0C77-9C5897ABD789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Linijka z wypełnieniem pełnym">
              <a:extLst>
                <a:ext uri="{FF2B5EF4-FFF2-40B4-BE49-F238E27FC236}">
                  <a16:creationId xmlns:a16="http://schemas.microsoft.com/office/drawing/2014/main" id="{E6E8B33D-097C-3EF9-9361-1B8BB5A0D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541" y="1354313"/>
              <a:ext cx="648000" cy="648000"/>
            </a:xfrm>
            <a:prstGeom prst="rect">
              <a:avLst/>
            </a:prstGeom>
          </p:spPr>
        </p:pic>
      </p:grpSp>
      <p:pic>
        <p:nvPicPr>
          <p:cNvPr id="12" name="Grafika 11" descr="Kameleon z wypełnieniem pełnym">
            <a:extLst>
              <a:ext uri="{FF2B5EF4-FFF2-40B4-BE49-F238E27FC236}">
                <a16:creationId xmlns:a16="http://schemas.microsoft.com/office/drawing/2014/main" id="{606F8D57-8469-E66A-629F-A3DCE3A767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3" name="Grafika 12" descr="Procesor z wypełnieniem pełnym">
            <a:extLst>
              <a:ext uri="{FF2B5EF4-FFF2-40B4-BE49-F238E27FC236}">
                <a16:creationId xmlns:a16="http://schemas.microsoft.com/office/drawing/2014/main" id="{83B213AC-6FC8-15EF-6A64-AABD89D73B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3074" name="Picture 2" descr="Needleman-Wunsch algorithm - HandWiki">
            <a:extLst>
              <a:ext uri="{FF2B5EF4-FFF2-40B4-BE49-F238E27FC236}">
                <a16:creationId xmlns:a16="http://schemas.microsoft.com/office/drawing/2014/main" id="{81AF0581-6B84-6571-6FA1-020057E35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004" y="1645118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Obraz 14" descr="Obraz zawierający Czcionka, biały, tekst, typografia&#10;&#10;Zawartość wygenerowana przez AI może być niepoprawna.">
            <a:extLst>
              <a:ext uri="{FF2B5EF4-FFF2-40B4-BE49-F238E27FC236}">
                <a16:creationId xmlns:a16="http://schemas.microsoft.com/office/drawing/2014/main" id="{C120DCAC-5C59-8CF6-719C-FABA1211FC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07533" y="1645118"/>
            <a:ext cx="3792720" cy="1154926"/>
          </a:xfrm>
          <a:prstGeom prst="rect">
            <a:avLst/>
          </a:prstGeom>
        </p:spPr>
      </p:pic>
      <p:pic>
        <p:nvPicPr>
          <p:cNvPr id="20" name="Obraz 19" descr="Obraz zawierający tekst, Czcionka, biały, pismo odręczne&#10;&#10;Zawartość wygenerowana przez AI może być niepoprawna.">
            <a:extLst>
              <a:ext uri="{FF2B5EF4-FFF2-40B4-BE49-F238E27FC236}">
                <a16:creationId xmlns:a16="http://schemas.microsoft.com/office/drawing/2014/main" id="{183C3947-127D-FE6F-F693-00F7574E76C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84543" y="3028392"/>
            <a:ext cx="4838700" cy="1346200"/>
          </a:xfrm>
          <a:prstGeom prst="rect">
            <a:avLst/>
          </a:prstGeom>
        </p:spPr>
      </p:pic>
      <p:sp>
        <p:nvSpPr>
          <p:cNvPr id="21" name="Rounded Rectangle 2">
            <a:extLst>
              <a:ext uri="{FF2B5EF4-FFF2-40B4-BE49-F238E27FC236}">
                <a16:creationId xmlns:a16="http://schemas.microsoft.com/office/drawing/2014/main" id="{1BA5181A-8EF0-A6A4-486F-9FB209E8D525}"/>
              </a:ext>
            </a:extLst>
          </p:cNvPr>
          <p:cNvSpPr/>
          <p:nvPr/>
        </p:nvSpPr>
        <p:spPr>
          <a:xfrm>
            <a:off x="7657005" y="4578818"/>
            <a:ext cx="3293777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📏</a:t>
            </a:r>
            <a:r>
              <a:rPr dirty="0"/>
              <a:t> </a:t>
            </a:r>
            <a:r>
              <a:rPr lang="pl-PL" dirty="0" err="1"/>
              <a:t>Final</a:t>
            </a:r>
            <a:r>
              <a:rPr lang="pl-PL" dirty="0"/>
              <a:t> </a:t>
            </a:r>
            <a:r>
              <a:rPr lang="pl-PL" dirty="0" err="1"/>
              <a:t>alignment</a:t>
            </a:r>
            <a:r>
              <a:rPr lang="pl-PL" dirty="0"/>
              <a:t>: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GCAT-GCG</a:t>
            </a:r>
          </a:p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G-ATTACA</a:t>
            </a:r>
          </a:p>
        </p:txBody>
      </p:sp>
    </p:spTree>
    <p:extLst>
      <p:ext uri="{BB962C8B-B14F-4D97-AF65-F5344CB8AC3E}">
        <p14:creationId xmlns:p14="http://schemas.microsoft.com/office/powerpoint/2010/main" val="490466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4D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73078E-8B7E-DB58-FA8D-37A542C08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A141CD2-D84A-A34B-0590-314FFC779A1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62A8C907-FD27-CF51-020F-8F8FA951B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B25102CD-44B8-0DCC-96AB-627455DC222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Needleman</a:t>
            </a:r>
            <a:r>
              <a:rPr lang="pl-PL" cap="small" spc="300" dirty="0">
                <a:latin typeface="Cambria" panose="02040503050406030204" pitchFamily="18" charset="0"/>
              </a:rPr>
              <a:t>–</a:t>
            </a:r>
            <a:r>
              <a:rPr lang="pl-PL" cap="small" spc="300" dirty="0" err="1">
                <a:latin typeface="Cambria" panose="02040503050406030204" pitchFamily="18" charset="0"/>
              </a:rPr>
              <a:t>Wunsch</a:t>
            </a:r>
            <a:r>
              <a:rPr lang="pl-PL" cap="small" spc="300" dirty="0"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latin typeface="Cambria" panose="02040503050406030204" pitchFamily="18" charset="0"/>
              </a:rPr>
              <a:t>Similarity</a:t>
            </a:r>
            <a:r>
              <a:rPr lang="pl-PL" cap="small" spc="300" dirty="0">
                <a:latin typeface="Cambria" panose="02040503050406030204" pitchFamily="18" charset="0"/>
              </a:rPr>
              <a:t> matrix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85BE495-E15E-429E-5D4B-DC10D4A8511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85BE495-E15E-429E-5D4B-DC10D4A851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7EADF5A4-B17E-7CE1-6740-11F403FE22D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A4F9CED-F405-967F-6594-226603E7C16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F7AF78CF-0FD4-10D3-2F44-8A6EEE544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0BF2972-63A7-06F9-25F7-F1E43719276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B4255B4-8156-4684-9DE2-3BDD644B1DB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BD0EB52-AD16-D8C8-A535-DF44DDAA7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41B6F82-4E4C-EB26-AAB2-C5EB39B99898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87754AF-8AC5-52E4-109E-B36778AD4DDC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Linijka z wypełnieniem pełnym">
              <a:extLst>
                <a:ext uri="{FF2B5EF4-FFF2-40B4-BE49-F238E27FC236}">
                  <a16:creationId xmlns:a16="http://schemas.microsoft.com/office/drawing/2014/main" id="{356FADB9-64D2-1304-FF0D-4104FCA88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2541" y="1354313"/>
              <a:ext cx="648000" cy="648000"/>
            </a:xfrm>
            <a:prstGeom prst="rect">
              <a:avLst/>
            </a:prstGeom>
          </p:spPr>
        </p:pic>
      </p:grpSp>
      <p:pic>
        <p:nvPicPr>
          <p:cNvPr id="12" name="Grafika 11" descr="Kameleon z wypełnieniem pełnym">
            <a:extLst>
              <a:ext uri="{FF2B5EF4-FFF2-40B4-BE49-F238E27FC236}">
                <a16:creationId xmlns:a16="http://schemas.microsoft.com/office/drawing/2014/main" id="{1CA054ED-0597-9D83-1BA6-4A8F63594B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4291" y="2507561"/>
            <a:ext cx="648000" cy="648000"/>
          </a:xfrm>
          <a:prstGeom prst="rect">
            <a:avLst/>
          </a:prstGeom>
        </p:spPr>
      </p:pic>
      <p:pic>
        <p:nvPicPr>
          <p:cNvPr id="13" name="Grafika 12" descr="Procesor z wypełnieniem pełnym">
            <a:extLst>
              <a:ext uri="{FF2B5EF4-FFF2-40B4-BE49-F238E27FC236}">
                <a16:creationId xmlns:a16="http://schemas.microsoft.com/office/drawing/2014/main" id="{92E31E6C-7AF8-CCD0-5FC6-8F25B36EE6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9" name="Obraz 8" descr="Obraz zawierający tekst, numer, zrzut ekranu, kwadrat&#10;&#10;Zawartość wygenerowana przez AI może być niepoprawna.">
            <a:extLst>
              <a:ext uri="{FF2B5EF4-FFF2-40B4-BE49-F238E27FC236}">
                <a16:creationId xmlns:a16="http://schemas.microsoft.com/office/drawing/2014/main" id="{5245BFC7-05B0-1A25-1173-0F80A6FD03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16324" y="1702941"/>
            <a:ext cx="2859654" cy="3058011"/>
          </a:xfrm>
          <a:prstGeom prst="rect">
            <a:avLst/>
          </a:prstGeom>
        </p:spPr>
      </p:pic>
      <p:pic>
        <p:nvPicPr>
          <p:cNvPr id="15" name="Obraz 14" descr="Obraz zawierający numer, kwadrat, krzyżówka, tekst&#10;&#10;Zawartość wygenerowana przez AI może być niepoprawna.">
            <a:extLst>
              <a:ext uri="{FF2B5EF4-FFF2-40B4-BE49-F238E27FC236}">
                <a16:creationId xmlns:a16="http://schemas.microsoft.com/office/drawing/2014/main" id="{4FE6A154-691F-FD6B-6224-BC3B63A8CE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08725" y="1690341"/>
            <a:ext cx="2902818" cy="3070611"/>
          </a:xfrm>
          <a:prstGeom prst="rect">
            <a:avLst/>
          </a:prstGeom>
        </p:spPr>
      </p:pic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C8D4A416-3919-3AF3-C6C4-E999A0F76568}"/>
              </a:ext>
            </a:extLst>
          </p:cNvPr>
          <p:cNvSpPr/>
          <p:nvPr/>
        </p:nvSpPr>
        <p:spPr>
          <a:xfrm>
            <a:off x="2870614" y="5155059"/>
            <a:ext cx="7205363" cy="123863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➕ Scoring</a:t>
            </a:r>
            <a:r>
              <a:rPr lang="pl-PL" dirty="0"/>
              <a:t> </a:t>
            </a:r>
            <a:r>
              <a:rPr lang="pl-PL" dirty="0" err="1"/>
              <a:t>matrices</a:t>
            </a:r>
            <a:r>
              <a:rPr lang="pl-PL" dirty="0"/>
              <a:t> </a:t>
            </a:r>
            <a:r>
              <a:rPr lang="pl-PL" dirty="0" err="1"/>
              <a:t>allow</a:t>
            </a:r>
            <a:r>
              <a:rPr lang="pl-PL" dirty="0"/>
              <a:t> </a:t>
            </a:r>
            <a:r>
              <a:rPr lang="pl-PL" dirty="0" err="1"/>
              <a:t>calcutating</a:t>
            </a:r>
            <a:r>
              <a:rPr lang="pl-PL" dirty="0"/>
              <a:t> the </a:t>
            </a:r>
            <a:r>
              <a:rPr lang="pl-PL" dirty="0" err="1"/>
              <a:t>score</a:t>
            </a:r>
            <a:r>
              <a:rPr lang="pl-PL" dirty="0"/>
              <a:t> for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alignment</a:t>
            </a:r>
            <a:r>
              <a:rPr lang="pl-PL" dirty="0"/>
              <a:t> (</a:t>
            </a:r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optimal</a:t>
            </a:r>
            <a:r>
              <a:rPr lang="pl-PL" dirty="0"/>
              <a:t> </a:t>
            </a:r>
            <a:r>
              <a:rPr lang="pl-PL" dirty="0" err="1"/>
              <a:t>path</a:t>
            </a:r>
            <a:r>
              <a:rPr lang="pl-PL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9792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21016</TotalTime>
  <Words>1776</Words>
  <Application>Microsoft Macintosh PowerPoint</Application>
  <PresentationFormat>Panoramiczny</PresentationFormat>
  <Paragraphs>354</Paragraphs>
  <Slides>43</Slides>
  <Notes>6</Notes>
  <HiddenSlides>0</HiddenSlides>
  <MMClips>1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50" baseType="lpstr">
      <vt:lpstr>Aptos</vt:lpstr>
      <vt:lpstr>Arial</vt:lpstr>
      <vt:lpstr>Calibri</vt:lpstr>
      <vt:lpstr>Cambria</vt:lpstr>
      <vt:lpstr>Courier New</vt:lpstr>
      <vt:lpstr>Menlo</vt:lpstr>
      <vt:lpstr>Office Theme</vt:lpstr>
      <vt:lpstr>    Pairwise sequence alignment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Paweł Dąbrowski-Tumański</cp:lastModifiedBy>
  <cp:revision>48</cp:revision>
  <dcterms:created xsi:type="dcterms:W3CDTF">2013-01-27T09:14:16Z</dcterms:created>
  <dcterms:modified xsi:type="dcterms:W3CDTF">2025-10-23T08:00:02Z</dcterms:modified>
  <cp:category/>
</cp:coreProperties>
</file>